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52" r:id="rId5"/>
    <p:sldMasterId id="2147483756" r:id="rId6"/>
    <p:sldMasterId id="2147483758" r:id="rId7"/>
  </p:sldMasterIdLst>
  <p:notesMasterIdLst>
    <p:notesMasterId r:id="rId23"/>
  </p:notesMasterIdLst>
  <p:handoutMasterIdLst>
    <p:handoutMasterId r:id="rId24"/>
  </p:handoutMasterIdLst>
  <p:sldIdLst>
    <p:sldId id="373" r:id="rId8"/>
    <p:sldId id="364" r:id="rId9"/>
    <p:sldId id="365" r:id="rId10"/>
    <p:sldId id="367" r:id="rId11"/>
    <p:sldId id="368" r:id="rId12"/>
    <p:sldId id="369" r:id="rId13"/>
    <p:sldId id="370" r:id="rId14"/>
    <p:sldId id="347" r:id="rId15"/>
    <p:sldId id="348" r:id="rId16"/>
    <p:sldId id="349" r:id="rId17"/>
    <p:sldId id="350" r:id="rId18"/>
    <p:sldId id="351" r:id="rId19"/>
    <p:sldId id="352" r:id="rId20"/>
    <p:sldId id="354" r:id="rId21"/>
    <p:sldId id="380"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8A7C74-B16A-4741-84F4-2F3E8557F417}">
          <p14:sldIdLst>
            <p14:sldId id="373"/>
            <p14:sldId id="364"/>
            <p14:sldId id="365"/>
            <p14:sldId id="367"/>
            <p14:sldId id="368"/>
            <p14:sldId id="369"/>
            <p14:sldId id="370"/>
            <p14:sldId id="347"/>
            <p14:sldId id="348"/>
            <p14:sldId id="349"/>
            <p14:sldId id="350"/>
            <p14:sldId id="351"/>
            <p14:sldId id="352"/>
            <p14:sldId id="354"/>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0"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06E"/>
    <a:srgbClr val="4B6BAF"/>
    <a:srgbClr val="EB6730"/>
    <a:srgbClr val="E22422"/>
    <a:srgbClr val="575757"/>
    <a:srgbClr val="B2B2B2"/>
    <a:srgbClr val="8BC94C"/>
    <a:srgbClr val="0593BC"/>
    <a:srgbClr val="8CB31A"/>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36" autoAdjust="0"/>
    <p:restoredTop sz="84136" autoAdjust="0"/>
  </p:normalViewPr>
  <p:slideViewPr>
    <p:cSldViewPr snapToGrid="0" snapToObjects="1">
      <p:cViewPr varScale="1">
        <p:scale>
          <a:sx n="63" d="100"/>
          <a:sy n="63" d="100"/>
        </p:scale>
        <p:origin x="121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7" d="100"/>
          <a:sy n="107" d="100"/>
        </p:scale>
        <p:origin x="3366" y="114"/>
      </p:cViewPr>
      <p:guideLst>
        <p:guide orient="horz" pos="2932"/>
        <p:guide pos="2210"/>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0" tIns="46580" rIns="93160" bIns="4658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60" tIns="46580" rIns="93160" bIns="46580" rtlCol="0"/>
          <a:lstStyle>
            <a:lvl1pPr algn="r">
              <a:defRPr sz="1200"/>
            </a:lvl1pPr>
          </a:lstStyle>
          <a:p>
            <a:fld id="{853003FB-F7A7-494F-8F7A-5238871735E5}" type="datetime1">
              <a:rPr lang="de-DE" smtClean="0">
                <a:latin typeface="Arial"/>
              </a:rPr>
              <a:t>06.06.2017</a:t>
            </a:fld>
            <a:endParaRPr lang="en-US" dirty="0">
              <a:latin typeface="Arial"/>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60" tIns="46580" rIns="93160" bIns="4658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0" tIns="46580" rIns="93160" bIns="46580" rtlCol="0" anchor="b"/>
          <a:lstStyle>
            <a:lvl1pPr algn="r">
              <a:defRPr sz="1200"/>
            </a:lvl1pPr>
          </a:lstStyle>
          <a:p>
            <a:fld id="{7FF29A2E-9EC9-A840-8A24-4946221D3106}"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8207140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0" tIns="46580" rIns="93160" bIns="46580"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0" tIns="46580" rIns="93160" bIns="46580" rtlCol="0"/>
          <a:lstStyle>
            <a:lvl1pPr algn="r">
              <a:defRPr sz="1200">
                <a:latin typeface="Arial"/>
              </a:defRPr>
            </a:lvl1pPr>
          </a:lstStyle>
          <a:p>
            <a:fld id="{C6D8D73A-9576-CE44-944E-29FF36AC4DFD}" type="datetime1">
              <a:rPr lang="de-DE" smtClean="0"/>
              <a:pPr/>
              <a:t>06.06.2017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0" tIns="46580" rIns="93160" bIns="4658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0" tIns="46580" rIns="93160" bIns="46580" rtlCol="0"/>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en-US" dirty="0"/>
          </a:p>
        </p:txBody>
      </p:sp>
      <p:sp>
        <p:nvSpPr>
          <p:cNvPr id="6" name="Footer Placeholder 5"/>
          <p:cNvSpPr>
            <a:spLocks noGrp="1"/>
          </p:cNvSpPr>
          <p:nvPr>
            <p:ph type="ftr" sz="quarter" idx="4"/>
          </p:nvPr>
        </p:nvSpPr>
        <p:spPr>
          <a:xfrm>
            <a:off x="1" y="8829967"/>
            <a:ext cx="3037840" cy="464820"/>
          </a:xfrm>
          <a:prstGeom prst="rect">
            <a:avLst/>
          </a:prstGeom>
        </p:spPr>
        <p:txBody>
          <a:bodyPr vert="horz" lIns="93160" tIns="46580" rIns="93160" bIns="4658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0" tIns="46580" rIns="93160" bIns="46580" rtlCol="0" anchor="b"/>
          <a:lstStyle>
            <a:lvl1pPr algn="r">
              <a:defRPr sz="1200">
                <a:latin typeface="Arial"/>
              </a:defRPr>
            </a:lvl1pPr>
          </a:lstStyle>
          <a:p>
            <a:fld id="{3B198624-E791-7141-BEF7-7954EA04CA2C}" type="slidenum">
              <a:rPr lang="en-US" smtClean="0"/>
              <a:pPr/>
              <a:t>‹#›</a:t>
            </a:fld>
            <a:endParaRPr lang="en-US" dirty="0"/>
          </a:p>
        </p:txBody>
      </p:sp>
    </p:spTree>
    <p:extLst>
      <p:ext uri="{BB962C8B-B14F-4D97-AF65-F5344CB8AC3E}">
        <p14:creationId xmlns:p14="http://schemas.microsoft.com/office/powerpoint/2010/main" val="40625619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8624-E791-7141-BEF7-7954EA04CA2C}" type="slidenum">
              <a:rPr lang="en-US" smtClean="0"/>
              <a:pPr/>
              <a:t>1</a:t>
            </a:fld>
            <a:endParaRPr lang="en-US" dirty="0"/>
          </a:p>
        </p:txBody>
      </p:sp>
    </p:spTree>
    <p:extLst>
      <p:ext uri="{BB962C8B-B14F-4D97-AF65-F5344CB8AC3E}">
        <p14:creationId xmlns:p14="http://schemas.microsoft.com/office/powerpoint/2010/main" val="47658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8624-E791-7141-BEF7-7954EA04CA2C}" type="slidenum">
              <a:rPr lang="en-US" smtClean="0"/>
              <a:pPr/>
              <a:t>10</a:t>
            </a:fld>
            <a:endParaRPr lang="en-US" dirty="0"/>
          </a:p>
        </p:txBody>
      </p:sp>
    </p:spTree>
    <p:extLst>
      <p:ext uri="{BB962C8B-B14F-4D97-AF65-F5344CB8AC3E}">
        <p14:creationId xmlns:p14="http://schemas.microsoft.com/office/powerpoint/2010/main" val="1736014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8624-E791-7141-BEF7-7954EA04CA2C}" type="slidenum">
              <a:rPr lang="en-US" smtClean="0"/>
              <a:pPr/>
              <a:t>11</a:t>
            </a:fld>
            <a:endParaRPr lang="en-US" dirty="0"/>
          </a:p>
        </p:txBody>
      </p:sp>
    </p:spTree>
    <p:extLst>
      <p:ext uri="{BB962C8B-B14F-4D97-AF65-F5344CB8AC3E}">
        <p14:creationId xmlns:p14="http://schemas.microsoft.com/office/powerpoint/2010/main" val="71892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8624-E791-7141-BEF7-7954EA04CA2C}" type="slidenum">
              <a:rPr lang="en-US" smtClean="0"/>
              <a:pPr/>
              <a:t>12</a:t>
            </a:fld>
            <a:endParaRPr lang="en-US" dirty="0"/>
          </a:p>
        </p:txBody>
      </p:sp>
    </p:spTree>
    <p:extLst>
      <p:ext uri="{BB962C8B-B14F-4D97-AF65-F5344CB8AC3E}">
        <p14:creationId xmlns:p14="http://schemas.microsoft.com/office/powerpoint/2010/main" val="3170389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E2E6E9DE-FCC4-FE4A-B9C3-8C49F4E357E6}" type="slidenum">
              <a:rPr lang="en-US" smtClean="0"/>
              <a:t>13</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27171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D32B59-DA58-794D-B2B0-CF0831503EC5}"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463240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6E9DE-FCC4-FE4A-B9C3-8C49F4E357E6}" type="slidenum">
              <a:rPr lang="en-US" smtClean="0"/>
              <a:t>15</a:t>
            </a:fld>
            <a:endParaRPr lang="en-US" dirty="0"/>
          </a:p>
        </p:txBody>
      </p:sp>
    </p:spTree>
    <p:extLst>
      <p:ext uri="{BB962C8B-B14F-4D97-AF65-F5344CB8AC3E}">
        <p14:creationId xmlns:p14="http://schemas.microsoft.com/office/powerpoint/2010/main" val="11994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4" name="Slide Number Placeholder 3"/>
          <p:cNvSpPr>
            <a:spLocks noGrp="1"/>
          </p:cNvSpPr>
          <p:nvPr>
            <p:ph type="sldNum" sz="quarter" idx="10"/>
          </p:nvPr>
        </p:nvSpPr>
        <p:spPr/>
        <p:txBody>
          <a:bodyPr/>
          <a:lstStyle/>
          <a:p>
            <a:fld id="{E2E6E9DE-FCC4-FE4A-B9C3-8C49F4E357E6}" type="slidenum">
              <a:rPr lang="en-US" smtClean="0"/>
              <a:t>2</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94681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8624-E791-7141-BEF7-7954EA04CA2C}" type="slidenum">
              <a:rPr lang="en-US" smtClean="0"/>
              <a:pPr/>
              <a:t>3</a:t>
            </a:fld>
            <a:endParaRPr lang="en-US" dirty="0"/>
          </a:p>
        </p:txBody>
      </p:sp>
    </p:spTree>
    <p:extLst>
      <p:ext uri="{BB962C8B-B14F-4D97-AF65-F5344CB8AC3E}">
        <p14:creationId xmlns:p14="http://schemas.microsoft.com/office/powerpoint/2010/main" val="297561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8624-E791-7141-BEF7-7954EA04CA2C}" type="slidenum">
              <a:rPr lang="en-US" smtClean="0"/>
              <a:pPr/>
              <a:t>4</a:t>
            </a:fld>
            <a:endParaRPr lang="en-US" dirty="0"/>
          </a:p>
        </p:txBody>
      </p:sp>
    </p:spTree>
    <p:extLst>
      <p:ext uri="{BB962C8B-B14F-4D97-AF65-F5344CB8AC3E}">
        <p14:creationId xmlns:p14="http://schemas.microsoft.com/office/powerpoint/2010/main" val="90332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8624-E791-7141-BEF7-7954EA04CA2C}" type="slidenum">
              <a:rPr lang="en-US" smtClean="0"/>
              <a:pPr/>
              <a:t>5</a:t>
            </a:fld>
            <a:endParaRPr lang="en-US" dirty="0"/>
          </a:p>
        </p:txBody>
      </p:sp>
    </p:spTree>
    <p:extLst>
      <p:ext uri="{BB962C8B-B14F-4D97-AF65-F5344CB8AC3E}">
        <p14:creationId xmlns:p14="http://schemas.microsoft.com/office/powerpoint/2010/main" val="18800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6E9DE-FCC4-FE4A-B9C3-8C49F4E357E6}" type="slidenum">
              <a:rPr lang="en-US" smtClean="0"/>
              <a:t>6</a:t>
            </a:fld>
            <a:endParaRPr lang="en-US" dirty="0"/>
          </a:p>
        </p:txBody>
      </p:sp>
    </p:spTree>
    <p:extLst>
      <p:ext uri="{BB962C8B-B14F-4D97-AF65-F5344CB8AC3E}">
        <p14:creationId xmlns:p14="http://schemas.microsoft.com/office/powerpoint/2010/main" val="90509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8624-E791-7141-BEF7-7954EA04CA2C}" type="slidenum">
              <a:rPr lang="en-US" smtClean="0"/>
              <a:pPr/>
              <a:t>7</a:t>
            </a:fld>
            <a:endParaRPr lang="en-US" dirty="0"/>
          </a:p>
        </p:txBody>
      </p:sp>
    </p:spTree>
    <p:extLst>
      <p:ext uri="{BB962C8B-B14F-4D97-AF65-F5344CB8AC3E}">
        <p14:creationId xmlns:p14="http://schemas.microsoft.com/office/powerpoint/2010/main" val="387904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8624-E791-7141-BEF7-7954EA04CA2C}" type="slidenum">
              <a:rPr lang="en-US" smtClean="0"/>
              <a:pPr/>
              <a:t>8</a:t>
            </a:fld>
            <a:endParaRPr lang="en-US" dirty="0"/>
          </a:p>
        </p:txBody>
      </p:sp>
    </p:spTree>
    <p:extLst>
      <p:ext uri="{BB962C8B-B14F-4D97-AF65-F5344CB8AC3E}">
        <p14:creationId xmlns:p14="http://schemas.microsoft.com/office/powerpoint/2010/main" val="383799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8624-E791-7141-BEF7-7954EA04CA2C}" type="slidenum">
              <a:rPr lang="en-US" smtClean="0"/>
              <a:pPr/>
              <a:t>9</a:t>
            </a:fld>
            <a:endParaRPr lang="en-US" dirty="0"/>
          </a:p>
        </p:txBody>
      </p:sp>
    </p:spTree>
    <p:extLst>
      <p:ext uri="{BB962C8B-B14F-4D97-AF65-F5344CB8AC3E}">
        <p14:creationId xmlns:p14="http://schemas.microsoft.com/office/powerpoint/2010/main" val="374401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ro Title ">
    <p:spTree>
      <p:nvGrpSpPr>
        <p:cNvPr id="1" name=""/>
        <p:cNvGrpSpPr/>
        <p:nvPr/>
      </p:nvGrpSpPr>
      <p:grpSpPr>
        <a:xfrm>
          <a:off x="0" y="0"/>
          <a:ext cx="0" cy="0"/>
          <a:chOff x="0" y="0"/>
          <a:chExt cx="0" cy="0"/>
        </a:xfrm>
      </p:grpSpPr>
      <p:cxnSp>
        <p:nvCxnSpPr>
          <p:cNvPr id="5" name="Straight Connector 4"/>
          <p:cNvCxnSpPr/>
          <p:nvPr/>
        </p:nvCxnSpPr>
        <p:spPr>
          <a:xfrm>
            <a:off x="1730656" y="3417051"/>
            <a:ext cx="5961062"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719730" y="1459208"/>
            <a:ext cx="5982446" cy="1867695"/>
          </a:xfrm>
          <a:prstGeom prst="rect">
            <a:avLst/>
          </a:prstGeom>
        </p:spPr>
        <p:txBody>
          <a:bodyPr vert="horz" anchor="b"/>
          <a:lstStyle>
            <a:lvl1pPr algn="l">
              <a:defRPr sz="2800" baseline="0">
                <a:solidFill>
                  <a:schemeClr val="bg1"/>
                </a:solidFill>
                <a:latin typeface="Arial"/>
                <a:cs typeface="Arial"/>
              </a:defRPr>
            </a:lvl1pPr>
          </a:lstStyle>
          <a:p>
            <a:r>
              <a:rPr lang="en-US" dirty="0" smtClean="0"/>
              <a:t>ADD PRESENTATION TITLE HERE</a:t>
            </a:r>
            <a:endParaRPr lang="en-US" dirty="0"/>
          </a:p>
        </p:txBody>
      </p:sp>
      <p:sp>
        <p:nvSpPr>
          <p:cNvPr id="6" name="Text Placeholder 5"/>
          <p:cNvSpPr>
            <a:spLocks noGrp="1"/>
          </p:cNvSpPr>
          <p:nvPr>
            <p:ph type="body" sz="quarter" idx="10" hasCustomPrompt="1"/>
          </p:nvPr>
        </p:nvSpPr>
        <p:spPr>
          <a:xfrm>
            <a:off x="1718608" y="3504759"/>
            <a:ext cx="5969000" cy="1224560"/>
          </a:xfrm>
          <a:prstGeom prst="rect">
            <a:avLst/>
          </a:prstGeom>
        </p:spPr>
        <p:txBody>
          <a:bodyPr vert="horz" anchor="t"/>
          <a:lstStyle>
            <a:lvl1pPr marL="0" indent="0">
              <a:buNone/>
              <a:defRPr sz="2000" b="0" i="0" baseline="0">
                <a:solidFill>
                  <a:srgbClr val="00AFD7"/>
                </a:solidFill>
                <a:latin typeface="Arial"/>
                <a:cs typeface="Arial"/>
              </a:defRPr>
            </a:lvl1pPr>
            <a:lvl2pPr marL="457189" indent="0">
              <a:buNone/>
              <a:defRPr sz="2000" b="0" i="0">
                <a:latin typeface="Arial"/>
                <a:cs typeface="Arial"/>
              </a:defRPr>
            </a:lvl2pPr>
            <a:lvl3pPr marL="914378" indent="0">
              <a:buNone/>
              <a:defRPr sz="1800" b="0" i="0">
                <a:latin typeface="Arial"/>
                <a:cs typeface="Arial"/>
              </a:defRPr>
            </a:lvl3pPr>
            <a:lvl4pPr marL="1371566" indent="0">
              <a:buNone/>
              <a:defRPr sz="1600" b="0" i="0">
                <a:latin typeface="Arial"/>
                <a:cs typeface="Arial"/>
              </a:defRPr>
            </a:lvl4pPr>
            <a:lvl5pPr marL="1828754" indent="0">
              <a:buNone/>
              <a:defRPr sz="1600" b="0" i="0">
                <a:latin typeface="Arial"/>
                <a:cs typeface="Arial"/>
              </a:defRPr>
            </a:lvl5pPr>
          </a:lstStyle>
          <a:p>
            <a:pPr lvl="0"/>
            <a:r>
              <a:rPr lang="en-US" dirty="0" smtClean="0"/>
              <a:t>Presenter Name &amp; Title Here</a:t>
            </a:r>
          </a:p>
        </p:txBody>
      </p:sp>
    </p:spTree>
    <p:extLst>
      <p:ext uri="{BB962C8B-B14F-4D97-AF65-F5344CB8AC3E}">
        <p14:creationId xmlns:p14="http://schemas.microsoft.com/office/powerpoint/2010/main" val="4178717473"/>
      </p:ext>
    </p:extLst>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74445" y="1109135"/>
            <a:ext cx="8210769" cy="4855633"/>
          </a:xfrm>
          <a:prstGeom prst="rect">
            <a:avLst/>
          </a:prstGeom>
        </p:spPr>
        <p:txBody>
          <a:bodyPr vert="horz"/>
          <a:lstStyle>
            <a:lvl1pPr>
              <a:defRPr sz="1800">
                <a:solidFill>
                  <a:schemeClr val="bg1"/>
                </a:solidFill>
                <a:latin typeface="Arial"/>
                <a:cs typeface="Arial"/>
              </a:defRPr>
            </a:lvl1pPr>
            <a:lvl2pPr>
              <a:defRPr sz="1600">
                <a:solidFill>
                  <a:schemeClr val="bg1"/>
                </a:solidFill>
                <a:latin typeface="Arial"/>
                <a:cs typeface="Arial"/>
              </a:defRPr>
            </a:lvl2pPr>
            <a:lvl3pPr>
              <a:defRPr sz="1400">
                <a:solidFill>
                  <a:schemeClr val="bg1"/>
                </a:solidFill>
                <a:latin typeface="Arial"/>
                <a:cs typeface="Arial"/>
              </a:defRPr>
            </a:lvl3pPr>
            <a:lvl4pPr>
              <a:defRPr sz="1200">
                <a:solidFill>
                  <a:schemeClr val="bg1"/>
                </a:solidFill>
                <a:latin typeface="Arial"/>
                <a:cs typeface="Arial"/>
              </a:defRPr>
            </a:lvl4pPr>
            <a:lvl5pPr>
              <a:defRPr sz="1200">
                <a:solidFill>
                  <a:schemeClr val="bg1"/>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hasCustomPrompt="1"/>
          </p:nvPr>
        </p:nvSpPr>
        <p:spPr>
          <a:xfrm>
            <a:off x="484833" y="127829"/>
            <a:ext cx="7893499" cy="444332"/>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346781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489079"/>
            <a:ext cx="4038600" cy="4525963"/>
          </a:xfrm>
          <a:prstGeom prst="rect">
            <a:avLst/>
          </a:prstGeom>
        </p:spPr>
        <p:txBody>
          <a:bodyPr/>
          <a:lstStyle>
            <a:lvl1pPr>
              <a:defRPr sz="2051"/>
            </a:lvl1pPr>
            <a:lvl2pPr>
              <a:defRPr sz="1786"/>
            </a:lvl2pPr>
            <a:lvl3pPr>
              <a:defRPr sz="1456"/>
            </a:lvl3pPr>
            <a:lvl4pPr>
              <a:defRPr sz="1324"/>
            </a:lvl4pPr>
            <a:lvl5pPr>
              <a:defRPr sz="1324"/>
            </a:lvl5pPr>
            <a:lvl6pPr>
              <a:defRPr sz="1324"/>
            </a:lvl6pPr>
            <a:lvl7pPr>
              <a:defRPr sz="1324"/>
            </a:lvl7pPr>
            <a:lvl8pPr>
              <a:defRPr sz="1324"/>
            </a:lvl8pPr>
            <a:lvl9pPr>
              <a:defRPr sz="132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489079"/>
            <a:ext cx="4038600" cy="4525963"/>
          </a:xfrm>
          <a:prstGeom prst="rect">
            <a:avLst/>
          </a:prstGeom>
        </p:spPr>
        <p:txBody>
          <a:bodyPr/>
          <a:lstStyle>
            <a:lvl1pPr>
              <a:defRPr sz="2051"/>
            </a:lvl1pPr>
            <a:lvl2pPr>
              <a:defRPr sz="1786"/>
            </a:lvl2pPr>
            <a:lvl3pPr>
              <a:defRPr sz="1456"/>
            </a:lvl3pPr>
            <a:lvl4pPr>
              <a:defRPr sz="1324"/>
            </a:lvl4pPr>
            <a:lvl5pPr>
              <a:defRPr sz="1324"/>
            </a:lvl5pPr>
            <a:lvl6pPr>
              <a:defRPr sz="1324"/>
            </a:lvl6pPr>
            <a:lvl7pPr>
              <a:defRPr sz="1324"/>
            </a:lvl7pPr>
            <a:lvl8pPr>
              <a:defRPr sz="1324"/>
            </a:lvl8pPr>
            <a:lvl9pPr>
              <a:defRPr sz="132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433391"/>
            <a:ext cx="8229600" cy="659375"/>
          </a:xfrm>
          <a:prstGeom prst="rect">
            <a:avLst/>
          </a:prstGeom>
        </p:spPr>
        <p:txBody>
          <a:bodyPr/>
          <a:lstStyle/>
          <a:p>
            <a:r>
              <a:rPr lang="en-US" dirty="0" smtClean="0"/>
              <a:t>Click to edit master title style</a:t>
            </a:r>
            <a:endParaRPr lang="en-US" dirty="0"/>
          </a:p>
        </p:txBody>
      </p:sp>
      <p:grpSp>
        <p:nvGrpSpPr>
          <p:cNvPr id="14" name="Group 13"/>
          <p:cNvGrpSpPr/>
          <p:nvPr/>
        </p:nvGrpSpPr>
        <p:grpSpPr>
          <a:xfrm>
            <a:off x="457200" y="244939"/>
            <a:ext cx="8229600" cy="1022448"/>
            <a:chOff x="457200" y="244939"/>
            <a:chExt cx="8474416" cy="1022448"/>
          </a:xfrm>
        </p:grpSpPr>
        <p:cxnSp>
          <p:nvCxnSpPr>
            <p:cNvPr id="15" name="Straight Connector 14"/>
            <p:cNvCxnSpPr/>
            <p:nvPr userDrawn="1"/>
          </p:nvCxnSpPr>
          <p:spPr>
            <a:xfrm flipH="1">
              <a:off x="457200" y="1267387"/>
              <a:ext cx="8474416" cy="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457200" y="244939"/>
              <a:ext cx="8474416" cy="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82271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833" y="127829"/>
            <a:ext cx="7893499" cy="444332"/>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
        <p:nvSpPr>
          <p:cNvPr id="3" name="Text Placeholder 7"/>
          <p:cNvSpPr>
            <a:spLocks noGrp="1"/>
          </p:cNvSpPr>
          <p:nvPr>
            <p:ph type="body" sz="quarter" idx="11" hasCustomPrompt="1"/>
          </p:nvPr>
        </p:nvSpPr>
        <p:spPr>
          <a:xfrm>
            <a:off x="0" y="5880515"/>
            <a:ext cx="9144000" cy="378044"/>
          </a:xfrm>
          <a:prstGeom prst="rect">
            <a:avLst/>
          </a:prstGeom>
        </p:spPr>
        <p:txBody>
          <a:bodyPr vert="horz"/>
          <a:lstStyle>
            <a:lvl1pPr marL="0" indent="0" algn="ctr">
              <a:buNone/>
              <a:defRPr sz="1100" baseline="0">
                <a:solidFill>
                  <a:srgbClr val="CAD5DA"/>
                </a:solidFill>
                <a:latin typeface="Arial"/>
                <a:cs typeface="Arial"/>
              </a:defRPr>
            </a:lvl1pPr>
            <a:lvl2pPr marL="457189" indent="0">
              <a:buNone/>
              <a:defRPr sz="1400">
                <a:solidFill>
                  <a:srgbClr val="FF0000"/>
                </a:solidFill>
                <a:latin typeface="Arial"/>
                <a:cs typeface="Arial"/>
              </a:defRPr>
            </a:lvl2pPr>
            <a:lvl3pPr marL="914378" indent="0">
              <a:buNone/>
              <a:defRPr sz="1400">
                <a:solidFill>
                  <a:srgbClr val="FF0000"/>
                </a:solidFill>
                <a:latin typeface="Arial"/>
                <a:cs typeface="Arial"/>
              </a:defRPr>
            </a:lvl3pPr>
            <a:lvl4pPr marL="1371566" indent="0">
              <a:buNone/>
              <a:defRPr sz="1400">
                <a:solidFill>
                  <a:srgbClr val="FF0000"/>
                </a:solidFill>
                <a:latin typeface="Arial"/>
                <a:cs typeface="Arial"/>
              </a:defRPr>
            </a:lvl4pPr>
            <a:lvl5pPr marL="1828754" indent="0">
              <a:buNone/>
              <a:defRPr sz="1400">
                <a:solidFill>
                  <a:srgbClr val="FF0000"/>
                </a:solidFill>
                <a:latin typeface="Arial"/>
                <a:cs typeface="Arial"/>
              </a:defRPr>
            </a:lvl5pPr>
          </a:lstStyle>
          <a:p>
            <a:pPr lvl="0"/>
            <a:r>
              <a:rPr lang="en-US" dirty="0" smtClean="0"/>
              <a:t>Basic table. Double-click to edit in Excel.</a:t>
            </a:r>
            <a:endParaRPr lang="en-US" dirty="0"/>
          </a:p>
        </p:txBody>
      </p:sp>
    </p:spTree>
    <p:extLst>
      <p:ext uri="{BB962C8B-B14F-4D97-AF65-F5344CB8AC3E}">
        <p14:creationId xmlns:p14="http://schemas.microsoft.com/office/powerpoint/2010/main" val="19205503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808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51"/>
            <a:ext cx="8229600" cy="920751"/>
          </a:xfrm>
          <a:prstGeom prst="rect">
            <a:avLst/>
          </a:prstGeom>
        </p:spPr>
        <p:txBody>
          <a:bodyPr lIns="0" tIns="0" rIns="0" bIns="0">
            <a:normAutofit/>
          </a:bodyPr>
          <a:lstStyle>
            <a:lvl1pPr>
              <a:defRPr sz="1519"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11304"/>
            <a:ext cx="8229600" cy="4525963"/>
          </a:xfrm>
          <a:prstGeom prst="rect">
            <a:avLst/>
          </a:prstGeom>
        </p:spPr>
        <p:txBody>
          <a:bodyPr lIns="0" tIns="0" rIns="0" bIns="0"/>
          <a:lstStyle>
            <a:lvl1pPr marL="257168" indent="-257168">
              <a:buClr>
                <a:schemeClr val="tx2"/>
              </a:buClr>
              <a:buFont typeface="Arial"/>
              <a:buChar char="•"/>
              <a:defRPr sz="1519">
                <a:solidFill>
                  <a:schemeClr val="tx1"/>
                </a:solidFill>
              </a:defRPr>
            </a:lvl1pPr>
            <a:lvl2pPr marL="342892" indent="-192876">
              <a:buClr>
                <a:schemeClr val="tx2"/>
              </a:buClr>
              <a:buFont typeface="Arial"/>
              <a:buChar char="•"/>
              <a:defRPr sz="1406">
                <a:solidFill>
                  <a:schemeClr val="tx1"/>
                </a:solidFill>
              </a:defRPr>
            </a:lvl2pPr>
            <a:lvl3pPr marL="496478" indent="-192876">
              <a:buClr>
                <a:schemeClr val="tx2"/>
              </a:buClr>
              <a:buFont typeface="Arial"/>
              <a:buChar char="•"/>
              <a:defRPr sz="1294">
                <a:solidFill>
                  <a:schemeClr val="tx1"/>
                </a:solidFill>
              </a:defRPr>
            </a:lvl3pPr>
            <a:lvl4pPr marL="646494" indent="-192876">
              <a:buClr>
                <a:schemeClr val="tx2"/>
              </a:buClr>
              <a:buFont typeface="Arial"/>
              <a:buChar char="•"/>
              <a:defRPr>
                <a:solidFill>
                  <a:schemeClr val="tx1"/>
                </a:solidFill>
              </a:defRPr>
            </a:lvl4pPr>
            <a:lvl5pPr marL="746504" indent="-192876">
              <a:buClr>
                <a:schemeClr val="tx2"/>
              </a:buClr>
              <a:buFont typeface="Arial"/>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Box 11"/>
          <p:cNvSpPr txBox="1"/>
          <p:nvPr/>
        </p:nvSpPr>
        <p:spPr>
          <a:xfrm>
            <a:off x="1320801" y="6625375"/>
            <a:ext cx="603250" cy="161583"/>
          </a:xfrm>
          <a:prstGeom prst="rect">
            <a:avLst/>
          </a:prstGeom>
          <a:noFill/>
        </p:spPr>
        <p:txBody>
          <a:bodyPr wrap="square" rtlCol="0" anchor="ctr">
            <a:spAutoFit/>
          </a:bodyPr>
          <a:lstStyle/>
          <a:p>
            <a:pPr algn="ctr"/>
            <a:fld id="{F801A9E2-1862-1F40-B1F1-D7AFC8BA61F4}" type="slidenum">
              <a:rPr lang="en-US" sz="450" smtClean="0">
                <a:solidFill>
                  <a:schemeClr val="tx1"/>
                </a:solidFill>
              </a:rPr>
              <a:pPr algn="ctr"/>
              <a:t>‹#›</a:t>
            </a:fld>
            <a:endParaRPr lang="en-US" sz="450" dirty="0">
              <a:solidFill>
                <a:schemeClr val="tx1"/>
              </a:solidFill>
            </a:endParaRPr>
          </a:p>
        </p:txBody>
      </p:sp>
      <p:sp>
        <p:nvSpPr>
          <p:cNvPr id="6" name="TextBox 5"/>
          <p:cNvSpPr txBox="1"/>
          <p:nvPr/>
        </p:nvSpPr>
        <p:spPr>
          <a:xfrm>
            <a:off x="349252" y="6591759"/>
            <a:ext cx="508473" cy="161583"/>
          </a:xfrm>
          <a:prstGeom prst="rect">
            <a:avLst/>
          </a:prstGeom>
          <a:noFill/>
        </p:spPr>
        <p:txBody>
          <a:bodyPr wrap="none" rtlCol="0">
            <a:spAutoFit/>
          </a:bodyPr>
          <a:lstStyle/>
          <a:p>
            <a:fld id="{0855FCDD-FC30-7B43-84E9-B831AB52E8B8}" type="datetime4">
              <a:rPr lang="de-DE" sz="450" smtClean="0"/>
              <a:t>6. Juni 2017</a:t>
            </a:fld>
            <a:endParaRPr lang="en-US" sz="450" dirty="0"/>
          </a:p>
        </p:txBody>
      </p:sp>
    </p:spTree>
    <p:extLst>
      <p:ext uri="{BB962C8B-B14F-4D97-AF65-F5344CB8AC3E}">
        <p14:creationId xmlns:p14="http://schemas.microsoft.com/office/powerpoint/2010/main" val="48792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7501" y="182880"/>
            <a:ext cx="8593760" cy="548640"/>
          </a:xfrm>
          <a:prstGeom prst="rect">
            <a:avLst/>
          </a:prstGeom>
        </p:spPr>
        <p:txBody>
          <a:bodyPr>
            <a:noAutofit/>
          </a:bodyPr>
          <a:lstStyle>
            <a:lvl1pPr marL="0" indent="0" algn="l">
              <a:buFont typeface="Arial" panose="020B0604020202020204" pitchFamily="34" charset="0"/>
              <a:buNone/>
              <a:defRPr/>
            </a:lvl1pPr>
          </a:lstStyle>
          <a:p>
            <a:r>
              <a:rPr lang="en-US" smtClean="0"/>
              <a:t>Click to edit Master title style</a:t>
            </a:r>
            <a:endParaRPr lang="en-US"/>
          </a:p>
        </p:txBody>
      </p:sp>
    </p:spTree>
    <p:extLst>
      <p:ext uri="{BB962C8B-B14F-4D97-AF65-F5344CB8AC3E}">
        <p14:creationId xmlns:p14="http://schemas.microsoft.com/office/powerpoint/2010/main" val="2987234552"/>
      </p:ext>
    </p:extLst>
  </p:cSld>
  <p:clrMapOvr>
    <a:masterClrMapping/>
  </p:clrMapOvr>
  <mc:AlternateContent xmlns:mc="http://schemas.openxmlformats.org/markup-compatibility/2006" xmlns:p14="http://schemas.microsoft.com/office/powerpoint/2010/main">
    <mc:Choice Requires="p14">
      <p:transition spd="slow" p14:dur="1500" advTm="10000">
        <p14:window dir="vert"/>
      </p:transition>
    </mc:Choice>
    <mc:Fallback xmlns="">
      <p:transition spd="slow" advTm="10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80E25D-04EB-4FA9-A082-AD50037A32F1}" type="datetimeFigureOut">
              <a:rPr lang="en-US" smtClean="0"/>
              <a:t>6/6/2017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E9D2397-0400-44A4-B929-C68D378A690F}" type="slidenum">
              <a:rPr lang="en-US" smtClean="0"/>
              <a:t>‹#›</a:t>
            </a:fld>
            <a:endParaRPr lang="en-US"/>
          </a:p>
        </p:txBody>
      </p:sp>
    </p:spTree>
    <p:extLst>
      <p:ext uri="{BB962C8B-B14F-4D97-AF65-F5344CB8AC3E}">
        <p14:creationId xmlns:p14="http://schemas.microsoft.com/office/powerpoint/2010/main" val="166888789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74445" y="1109135"/>
            <a:ext cx="8210769" cy="4855633"/>
          </a:xfrm>
          <a:prstGeom prst="rect">
            <a:avLst/>
          </a:prstGeom>
        </p:spPr>
        <p:txBody>
          <a:bodyPr vert="horz"/>
          <a:lstStyle>
            <a:lvl1pPr>
              <a:defRPr sz="1800">
                <a:solidFill>
                  <a:schemeClr val="bg1"/>
                </a:solidFill>
                <a:latin typeface="Arial"/>
                <a:cs typeface="Arial"/>
              </a:defRPr>
            </a:lvl1pPr>
            <a:lvl2pPr>
              <a:defRPr sz="1600">
                <a:solidFill>
                  <a:schemeClr val="bg1"/>
                </a:solidFill>
                <a:latin typeface="Arial"/>
                <a:cs typeface="Arial"/>
              </a:defRPr>
            </a:lvl2pPr>
            <a:lvl3pPr>
              <a:defRPr sz="1400">
                <a:solidFill>
                  <a:schemeClr val="bg1"/>
                </a:solidFill>
                <a:latin typeface="Arial"/>
                <a:cs typeface="Arial"/>
              </a:defRPr>
            </a:lvl3pPr>
            <a:lvl4pPr>
              <a:defRPr sz="1200">
                <a:solidFill>
                  <a:schemeClr val="bg1"/>
                </a:solidFill>
                <a:latin typeface="Arial"/>
                <a:cs typeface="Arial"/>
              </a:defRPr>
            </a:lvl4pPr>
            <a:lvl5pPr>
              <a:defRPr sz="1200">
                <a:solidFill>
                  <a:schemeClr val="bg1"/>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hasCustomPrompt="1"/>
          </p:nvPr>
        </p:nvSpPr>
        <p:spPr>
          <a:xfrm>
            <a:off x="484833" y="127829"/>
            <a:ext cx="7893499" cy="444332"/>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263261163"/>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 y="433388"/>
            <a:ext cx="8229600" cy="659374"/>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375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3388"/>
            <a:ext cx="8229600" cy="659374"/>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19" name="Content Placeholder 18"/>
          <p:cNvSpPr>
            <a:spLocks noGrp="1"/>
          </p:cNvSpPr>
          <p:nvPr>
            <p:ph sz="quarter" idx="10"/>
          </p:nvPr>
        </p:nvSpPr>
        <p:spPr>
          <a:xfrm>
            <a:off x="457200" y="1476375"/>
            <a:ext cx="8229600" cy="45878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000087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4539" y="1891023"/>
            <a:ext cx="5685117" cy="1283969"/>
          </a:xfrm>
          <a:prstGeom prst="rect">
            <a:avLst/>
          </a:prstGeom>
        </p:spPr>
        <p:txBody>
          <a:bodyPr vert="horz" anchor="b"/>
          <a:lstStyle>
            <a:lvl1pPr algn="l">
              <a:defRPr sz="2800" baseline="0">
                <a:solidFill>
                  <a:srgbClr val="00558C"/>
                </a:solidFill>
                <a:latin typeface="Arial"/>
                <a:cs typeface="Arial"/>
              </a:defRPr>
            </a:lvl1pPr>
          </a:lstStyle>
          <a:p>
            <a:r>
              <a:rPr lang="en-US" dirty="0" smtClean="0"/>
              <a:t>SLIDE TITLE HERE</a:t>
            </a:r>
            <a:endParaRPr lang="en-US" dirty="0"/>
          </a:p>
        </p:txBody>
      </p:sp>
      <p:sp>
        <p:nvSpPr>
          <p:cNvPr id="4" name="Text Placeholder 3"/>
          <p:cNvSpPr>
            <a:spLocks noGrp="1"/>
          </p:cNvSpPr>
          <p:nvPr>
            <p:ph type="body" sz="quarter" idx="10" hasCustomPrompt="1"/>
          </p:nvPr>
        </p:nvSpPr>
        <p:spPr>
          <a:xfrm>
            <a:off x="1854539" y="3401266"/>
            <a:ext cx="5685117" cy="804607"/>
          </a:xfrm>
          <a:prstGeom prst="rect">
            <a:avLst/>
          </a:prstGeom>
        </p:spPr>
        <p:txBody>
          <a:bodyPr vert="horz" anchor="ctr"/>
          <a:lstStyle>
            <a:lvl1pPr marL="0" indent="0">
              <a:buNone/>
              <a:defRPr sz="1600">
                <a:solidFill>
                  <a:srgbClr val="00AFD7"/>
                </a:solidFill>
                <a:latin typeface="Arial"/>
                <a:cs typeface="Arial"/>
              </a:defRPr>
            </a:lvl1pPr>
            <a:lvl2pPr marL="457189" indent="0">
              <a:buNone/>
              <a:defRPr>
                <a:latin typeface="Arial"/>
                <a:cs typeface="Arial"/>
              </a:defRPr>
            </a:lvl2pPr>
            <a:lvl3pPr marL="914378" indent="0">
              <a:buNone/>
              <a:defRPr>
                <a:latin typeface="Arial"/>
                <a:cs typeface="Arial"/>
              </a:defRPr>
            </a:lvl3pPr>
            <a:lvl4pPr marL="1371566" indent="0">
              <a:buNone/>
              <a:defRPr>
                <a:latin typeface="Arial"/>
                <a:cs typeface="Arial"/>
              </a:defRPr>
            </a:lvl4pPr>
            <a:lvl5pPr marL="1828754" indent="0">
              <a:buNone/>
              <a:defRPr>
                <a:latin typeface="Arial"/>
                <a:cs typeface="Arial"/>
              </a:defRPr>
            </a:lvl5pPr>
          </a:lstStyle>
          <a:p>
            <a:pPr lvl="0"/>
            <a:r>
              <a:rPr lang="en-US" dirty="0" smtClean="0"/>
              <a:t>Sub-Heading Goes Here</a:t>
            </a:r>
            <a:endParaRPr lang="en-US" dirty="0"/>
          </a:p>
        </p:txBody>
      </p:sp>
      <p:cxnSp>
        <p:nvCxnSpPr>
          <p:cNvPr id="5" name="Straight Connector 4"/>
          <p:cNvCxnSpPr/>
          <p:nvPr userDrawn="1"/>
        </p:nvCxnSpPr>
        <p:spPr>
          <a:xfrm>
            <a:off x="1730656" y="3284971"/>
            <a:ext cx="5961062"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1696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28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5" name="Group 14"/>
          <p:cNvGrpSpPr/>
          <p:nvPr userDrawn="1"/>
        </p:nvGrpSpPr>
        <p:grpSpPr>
          <a:xfrm>
            <a:off x="457200" y="244939"/>
            <a:ext cx="8229600" cy="1022448"/>
            <a:chOff x="457200" y="244939"/>
            <a:chExt cx="8474416" cy="1022448"/>
          </a:xfrm>
        </p:grpSpPr>
        <p:cxnSp>
          <p:nvCxnSpPr>
            <p:cNvPr id="16" name="Straight Connector 15"/>
            <p:cNvCxnSpPr/>
            <p:nvPr userDrawn="1"/>
          </p:nvCxnSpPr>
          <p:spPr>
            <a:xfrm flipH="1">
              <a:off x="457200" y="1267387"/>
              <a:ext cx="8474416" cy="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57200" y="244939"/>
              <a:ext cx="8474416" cy="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grpSp>
      <p:sp>
        <p:nvSpPr>
          <p:cNvPr id="19" name="Content Placeholder 18"/>
          <p:cNvSpPr>
            <a:spLocks noGrp="1"/>
          </p:cNvSpPr>
          <p:nvPr>
            <p:ph sz="quarter" idx="10"/>
          </p:nvPr>
        </p:nvSpPr>
        <p:spPr>
          <a:xfrm>
            <a:off x="457200" y="1476375"/>
            <a:ext cx="8229600" cy="45878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854139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833" y="127829"/>
            <a:ext cx="7893499" cy="444332"/>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
        <p:nvSpPr>
          <p:cNvPr id="3" name="Text Placeholder 7"/>
          <p:cNvSpPr>
            <a:spLocks noGrp="1"/>
          </p:cNvSpPr>
          <p:nvPr>
            <p:ph type="body" sz="quarter" idx="11" hasCustomPrompt="1"/>
          </p:nvPr>
        </p:nvSpPr>
        <p:spPr>
          <a:xfrm>
            <a:off x="0" y="5880515"/>
            <a:ext cx="9144000" cy="378044"/>
          </a:xfrm>
          <a:prstGeom prst="rect">
            <a:avLst/>
          </a:prstGeom>
        </p:spPr>
        <p:txBody>
          <a:bodyPr vert="horz"/>
          <a:lstStyle>
            <a:lvl1pPr marL="0" indent="0" algn="ctr">
              <a:buNone/>
              <a:defRPr sz="1100" baseline="0">
                <a:solidFill>
                  <a:srgbClr val="CAD5DA"/>
                </a:solidFill>
                <a:latin typeface="Arial"/>
                <a:cs typeface="Arial"/>
              </a:defRPr>
            </a:lvl1pPr>
            <a:lvl2pPr marL="457189" indent="0">
              <a:buNone/>
              <a:defRPr sz="1400">
                <a:solidFill>
                  <a:srgbClr val="FF0000"/>
                </a:solidFill>
                <a:latin typeface="Arial"/>
                <a:cs typeface="Arial"/>
              </a:defRPr>
            </a:lvl2pPr>
            <a:lvl3pPr marL="914378" indent="0">
              <a:buNone/>
              <a:defRPr sz="1400">
                <a:solidFill>
                  <a:srgbClr val="FF0000"/>
                </a:solidFill>
                <a:latin typeface="Arial"/>
                <a:cs typeface="Arial"/>
              </a:defRPr>
            </a:lvl3pPr>
            <a:lvl4pPr marL="1371566" indent="0">
              <a:buNone/>
              <a:defRPr sz="1400">
                <a:solidFill>
                  <a:srgbClr val="FF0000"/>
                </a:solidFill>
                <a:latin typeface="Arial"/>
                <a:cs typeface="Arial"/>
              </a:defRPr>
            </a:lvl4pPr>
            <a:lvl5pPr marL="1828754" indent="0">
              <a:buNone/>
              <a:defRPr sz="1400">
                <a:solidFill>
                  <a:srgbClr val="FF0000"/>
                </a:solidFill>
                <a:latin typeface="Arial"/>
                <a:cs typeface="Arial"/>
              </a:defRPr>
            </a:lvl5pPr>
          </a:lstStyle>
          <a:p>
            <a:pPr lvl="0"/>
            <a:r>
              <a:rPr lang="en-US" dirty="0" smtClean="0"/>
              <a:t>Basic table. Double-click to edit in Excel.</a:t>
            </a:r>
            <a:endParaRPr lang="en-US" dirty="0"/>
          </a:p>
        </p:txBody>
      </p:sp>
    </p:spTree>
    <p:extLst>
      <p:ext uri="{BB962C8B-B14F-4D97-AF65-F5344CB8AC3E}">
        <p14:creationId xmlns:p14="http://schemas.microsoft.com/office/powerpoint/2010/main" val="29480769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9146" y="0"/>
            <a:ext cx="9134853" cy="6858000"/>
          </a:xfrm>
          <a:prstGeom prst="rect">
            <a:avLst/>
          </a:prstGeom>
          <a:solidFill>
            <a:srgbClr val="0055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p:nvCxnSpPr>
        <p:spPr>
          <a:xfrm flipH="1">
            <a:off x="-1426" y="2839"/>
            <a:ext cx="302381" cy="1378856"/>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ight Triangle 10"/>
          <p:cNvSpPr/>
          <p:nvPr/>
        </p:nvSpPr>
        <p:spPr>
          <a:xfrm rot="10800000" flipV="1">
            <a:off x="7971905" y="276466"/>
            <a:ext cx="1179575" cy="5585263"/>
          </a:xfrm>
          <a:prstGeom prst="rtTriangle">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5" name="Straight Connector 14"/>
          <p:cNvCxnSpPr/>
          <p:nvPr/>
        </p:nvCxnSpPr>
        <p:spPr>
          <a:xfrm flipH="1">
            <a:off x="7800603" y="209362"/>
            <a:ext cx="1337735" cy="631210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7" y="5571425"/>
            <a:ext cx="9143978" cy="1286573"/>
          </a:xfrm>
          <a:prstGeom prst="rect">
            <a:avLst/>
          </a:prstGeom>
        </p:spPr>
      </p:pic>
    </p:spTree>
    <p:extLst>
      <p:ext uri="{BB962C8B-B14F-4D97-AF65-F5344CB8AC3E}">
        <p14:creationId xmlns:p14="http://schemas.microsoft.com/office/powerpoint/2010/main" val="391405749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50" r:id="rId4"/>
    <p:sldLayoutId id="2147483751" r:id="rId5"/>
  </p:sldLayoutIdLst>
  <p:timing>
    <p:tnLst>
      <p:par>
        <p:cTn id="1" dur="indefinite" restart="never" nodeType="tmRoot"/>
      </p:par>
    </p:tnLst>
  </p:timing>
  <p:hf sldNum="0" hd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 y="5775690"/>
            <a:ext cx="9143989" cy="1082308"/>
          </a:xfrm>
          <a:prstGeom prst="rect">
            <a:avLst/>
          </a:prstGeom>
        </p:spPr>
      </p:pic>
      <p:sp>
        <p:nvSpPr>
          <p:cNvPr id="9" name="Right Triangle 8"/>
          <p:cNvSpPr/>
          <p:nvPr/>
        </p:nvSpPr>
        <p:spPr>
          <a:xfrm rot="10800000" flipV="1">
            <a:off x="7958763" y="190427"/>
            <a:ext cx="1179575" cy="5585263"/>
          </a:xfrm>
          <a:prstGeom prst="rtTriangle">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ight Triangle 13"/>
          <p:cNvSpPr>
            <a:spLocks/>
          </p:cNvSpPr>
          <p:nvPr/>
        </p:nvSpPr>
        <p:spPr>
          <a:xfrm rot="10800000" flipV="1">
            <a:off x="8012309" y="443319"/>
            <a:ext cx="1126029" cy="5338961"/>
          </a:xfrm>
          <a:prstGeom prst="rtTriangle">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smtClean="0"/>
              <a:t>      </a:t>
            </a:r>
            <a:endParaRPr lang="en-US" sz="1800"/>
          </a:p>
        </p:txBody>
      </p:sp>
      <p:cxnSp>
        <p:nvCxnSpPr>
          <p:cNvPr id="15" name="Straight Connector 14"/>
          <p:cNvCxnSpPr>
            <a:endCxn id="14" idx="4"/>
          </p:cNvCxnSpPr>
          <p:nvPr/>
        </p:nvCxnSpPr>
        <p:spPr>
          <a:xfrm flipH="1">
            <a:off x="8012309" y="209363"/>
            <a:ext cx="1172524" cy="5572917"/>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Right Triangle 15"/>
          <p:cNvSpPr>
            <a:spLocks/>
          </p:cNvSpPr>
          <p:nvPr/>
        </p:nvSpPr>
        <p:spPr>
          <a:xfrm flipV="1">
            <a:off x="0" y="4186"/>
            <a:ext cx="1178034" cy="5585537"/>
          </a:xfrm>
          <a:prstGeom prst="rtTriangle">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smtClean="0"/>
              <a:t>      </a:t>
            </a:r>
            <a:endParaRPr lang="en-US" sz="1800"/>
          </a:p>
        </p:txBody>
      </p:sp>
      <p:cxnSp>
        <p:nvCxnSpPr>
          <p:cNvPr id="17" name="Straight Connector 16"/>
          <p:cNvCxnSpPr/>
          <p:nvPr/>
        </p:nvCxnSpPr>
        <p:spPr>
          <a:xfrm flipH="1">
            <a:off x="-161458" y="4188"/>
            <a:ext cx="1289971" cy="6082715"/>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66900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Lst>
  <p:timing>
    <p:tnLst>
      <p:par>
        <p:cTn id="1" dur="indefinite" restart="never" nodeType="tmRoot"/>
      </p:par>
    </p:tnLst>
  </p:timing>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14927"/>
            <a:ext cx="9144000" cy="613027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0" y="1"/>
            <a:ext cx="9144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Parallelogram 12"/>
          <p:cNvSpPr/>
          <p:nvPr/>
        </p:nvSpPr>
        <p:spPr>
          <a:xfrm>
            <a:off x="282012" y="1"/>
            <a:ext cx="8861989"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4" name="Straight Connector 13"/>
          <p:cNvCxnSpPr/>
          <p:nvPr/>
        </p:nvCxnSpPr>
        <p:spPr>
          <a:xfrm>
            <a:off x="0" y="710373"/>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222185" y="0"/>
            <a:ext cx="193817" cy="99568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 y="6245200"/>
            <a:ext cx="9143962" cy="612799"/>
          </a:xfrm>
          <a:prstGeom prst="rect">
            <a:avLst/>
          </a:prstGeom>
        </p:spPr>
      </p:pic>
    </p:spTree>
    <p:extLst>
      <p:ext uri="{BB962C8B-B14F-4D97-AF65-F5344CB8AC3E}">
        <p14:creationId xmlns:p14="http://schemas.microsoft.com/office/powerpoint/2010/main" val="801338128"/>
      </p:ext>
    </p:extLst>
  </p:cSld>
  <p:clrMap bg1="lt1" tx1="dk1" bg2="lt2" tx2="dk2" accent1="accent1" accent2="accent2" accent3="accent3" accent4="accent4" accent5="accent5" accent6="accent6" hlink="hlink" folHlink="folHlink"/>
  <p:sldLayoutIdLst>
    <p:sldLayoutId id="2147483757" r:id="rId1"/>
  </p:sldLayoutIdLst>
  <p:timing>
    <p:tnLst>
      <p:par>
        <p:cTn id="1" dur="indefinite" restart="never" nodeType="tmRoot"/>
      </p:par>
    </p:tnLst>
  </p:timing>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p:nvSpPr>
        <p:spPr>
          <a:xfrm>
            <a:off x="0" y="114927"/>
            <a:ext cx="9144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p:cNvSpPr/>
          <p:nvPr/>
        </p:nvSpPr>
        <p:spPr>
          <a:xfrm>
            <a:off x="0" y="1"/>
            <a:ext cx="9144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Parallelogram 12"/>
          <p:cNvSpPr/>
          <p:nvPr/>
        </p:nvSpPr>
        <p:spPr>
          <a:xfrm>
            <a:off x="282012" y="1"/>
            <a:ext cx="8861989"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9" name="Straight Connector 18"/>
          <p:cNvCxnSpPr/>
          <p:nvPr/>
        </p:nvCxnSpPr>
        <p:spPr>
          <a:xfrm>
            <a:off x="0" y="710373"/>
            <a:ext cx="9144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22185" y="0"/>
            <a:ext cx="193817"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 y="6245200"/>
            <a:ext cx="9143962" cy="612799"/>
          </a:xfrm>
          <a:prstGeom prst="rect">
            <a:avLst/>
          </a:prstGeom>
        </p:spPr>
      </p:pic>
    </p:spTree>
    <p:extLst>
      <p:ext uri="{BB962C8B-B14F-4D97-AF65-F5344CB8AC3E}">
        <p14:creationId xmlns:p14="http://schemas.microsoft.com/office/powerpoint/2010/main" val="99026113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Lst>
  <p:timing>
    <p:tnLst>
      <p:par>
        <p:cTn id="1" dur="indefinite" restart="never" nodeType="tmRoot"/>
      </p:par>
    </p:tnLst>
  </p:timing>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314" y="1542553"/>
            <a:ext cx="8538141" cy="1755213"/>
          </a:xfrm>
        </p:spPr>
        <p:txBody>
          <a:bodyPr/>
          <a:lstStyle/>
          <a:p>
            <a:r>
              <a:rPr lang="en-US" sz="4000" dirty="0">
                <a:solidFill>
                  <a:schemeClr val="bg1"/>
                </a:solidFill>
              </a:rPr>
              <a:t>Integrated </a:t>
            </a:r>
            <a:r>
              <a:rPr lang="en-US" sz="4000" dirty="0" smtClean="0">
                <a:solidFill>
                  <a:schemeClr val="bg1"/>
                </a:solidFill>
              </a:rPr>
              <a:t>Services Detailed Overview </a:t>
            </a:r>
            <a:endParaRPr lang="en-US" sz="4000" dirty="0">
              <a:solidFill>
                <a:schemeClr val="bg1"/>
              </a:solidFill>
            </a:endParaRPr>
          </a:p>
        </p:txBody>
      </p:sp>
    </p:spTree>
    <p:extLst>
      <p:ext uri="{BB962C8B-B14F-4D97-AF65-F5344CB8AC3E}">
        <p14:creationId xmlns:p14="http://schemas.microsoft.com/office/powerpoint/2010/main" val="1262699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Service Offerings: </a:t>
            </a:r>
            <a:br>
              <a:rPr lang="en-US" dirty="0" smtClean="0"/>
            </a:br>
            <a:r>
              <a:rPr lang="en-US" dirty="0" smtClean="0"/>
              <a:t>Operations and Performance Integration</a:t>
            </a:r>
            <a:endParaRPr lang="en-US" dirty="0"/>
          </a:p>
        </p:txBody>
      </p:sp>
      <p:grpSp>
        <p:nvGrpSpPr>
          <p:cNvPr id="59" name="Group 58"/>
          <p:cNvGrpSpPr/>
          <p:nvPr/>
        </p:nvGrpSpPr>
        <p:grpSpPr>
          <a:xfrm>
            <a:off x="342513" y="1017412"/>
            <a:ext cx="8467276" cy="4944093"/>
            <a:chOff x="270324" y="1404158"/>
            <a:chExt cx="8467276" cy="4944093"/>
          </a:xfrm>
        </p:grpSpPr>
        <p:sp>
          <p:nvSpPr>
            <p:cNvPr id="3" name="Rectangle 2"/>
            <p:cNvSpPr/>
            <p:nvPr/>
          </p:nvSpPr>
          <p:spPr>
            <a:xfrm>
              <a:off x="990600" y="1739900"/>
              <a:ext cx="1651000" cy="40005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b="1" dirty="0" smtClean="0">
                <a:solidFill>
                  <a:srgbClr val="FFFFFF"/>
                </a:solidFill>
              </a:endParaRPr>
            </a:p>
          </p:txBody>
        </p:sp>
        <p:sp>
          <p:nvSpPr>
            <p:cNvPr id="7" name="Rectangle 6"/>
            <p:cNvSpPr/>
            <p:nvPr/>
          </p:nvSpPr>
          <p:spPr>
            <a:xfrm>
              <a:off x="2844800" y="1752600"/>
              <a:ext cx="1651000" cy="40005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b="1" dirty="0" smtClean="0">
                <a:solidFill>
                  <a:srgbClr val="FFFFFF"/>
                </a:solidFill>
              </a:endParaRPr>
            </a:p>
          </p:txBody>
        </p:sp>
        <p:sp>
          <p:nvSpPr>
            <p:cNvPr id="8" name="Rectangle 7"/>
            <p:cNvSpPr/>
            <p:nvPr/>
          </p:nvSpPr>
          <p:spPr>
            <a:xfrm>
              <a:off x="4724400" y="1765300"/>
              <a:ext cx="1651000" cy="40005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b="1" dirty="0" smtClean="0">
                <a:solidFill>
                  <a:srgbClr val="FFFFFF"/>
                </a:solidFill>
              </a:endParaRPr>
            </a:p>
          </p:txBody>
        </p:sp>
        <p:sp>
          <p:nvSpPr>
            <p:cNvPr id="9" name="Rectangle 8"/>
            <p:cNvSpPr/>
            <p:nvPr/>
          </p:nvSpPr>
          <p:spPr>
            <a:xfrm>
              <a:off x="6616700" y="1739900"/>
              <a:ext cx="1651000" cy="40005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b="1" dirty="0" smtClean="0">
                <a:solidFill>
                  <a:srgbClr val="FFFFFF"/>
                </a:solidFill>
              </a:endParaRPr>
            </a:p>
          </p:txBody>
        </p:sp>
        <p:cxnSp>
          <p:nvCxnSpPr>
            <p:cNvPr id="11" name="Straight Arrow Connector 10"/>
            <p:cNvCxnSpPr/>
            <p:nvPr/>
          </p:nvCxnSpPr>
          <p:spPr>
            <a:xfrm flipV="1">
              <a:off x="673100" y="1447800"/>
              <a:ext cx="0" cy="4508500"/>
            </a:xfrm>
            <a:prstGeom prst="straightConnector1">
              <a:avLst/>
            </a:prstGeom>
            <a:ln w="38100" cap="rnd">
              <a:solidFill>
                <a:schemeClr val="tx1"/>
              </a:solidFill>
              <a:round/>
              <a:headEnd type="none"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73100" y="5956300"/>
              <a:ext cx="8064500" cy="0"/>
            </a:xfrm>
            <a:prstGeom prst="straightConnector1">
              <a:avLst/>
            </a:prstGeom>
            <a:ln w="38100" cap="rnd">
              <a:solidFill>
                <a:schemeClr val="tx1"/>
              </a:solidFill>
              <a:round/>
              <a:headEnd type="none"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499937" y="2222500"/>
              <a:ext cx="6400800" cy="1737360"/>
            </a:xfrm>
            <a:prstGeom prst="straightConnector1">
              <a:avLst/>
            </a:prstGeom>
            <a:ln w="228600" cap="rnd">
              <a:solidFill>
                <a:schemeClr val="bg1"/>
              </a:solidFill>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010984" y="5978919"/>
              <a:ext cx="7256715" cy="369332"/>
            </a:xfrm>
            <a:prstGeom prst="rect">
              <a:avLst/>
            </a:prstGeom>
            <a:noFill/>
          </p:spPr>
          <p:txBody>
            <a:bodyPr wrap="square" rtlCol="0">
              <a:spAutoFit/>
            </a:bodyPr>
            <a:lstStyle/>
            <a:p>
              <a:pPr algn="ctr"/>
              <a:r>
                <a:rPr lang="en-US" dirty="0" smtClean="0"/>
                <a:t>Complexity</a:t>
              </a:r>
              <a:endParaRPr lang="en-US" dirty="0"/>
            </a:p>
          </p:txBody>
        </p:sp>
        <p:sp>
          <p:nvSpPr>
            <p:cNvPr id="21" name="TextBox 20"/>
            <p:cNvSpPr txBox="1"/>
            <p:nvPr/>
          </p:nvSpPr>
          <p:spPr>
            <a:xfrm rot="16200000">
              <a:off x="-1545260" y="3555484"/>
              <a:ext cx="4000500" cy="369332"/>
            </a:xfrm>
            <a:prstGeom prst="rect">
              <a:avLst/>
            </a:prstGeom>
            <a:noFill/>
          </p:spPr>
          <p:txBody>
            <a:bodyPr wrap="square" rtlCol="0">
              <a:spAutoFit/>
            </a:bodyPr>
            <a:lstStyle/>
            <a:p>
              <a:pPr algn="ctr"/>
              <a:r>
                <a:rPr lang="en-US" dirty="0" smtClean="0"/>
                <a:t>Volume</a:t>
              </a:r>
              <a:endParaRPr lang="en-US" dirty="0"/>
            </a:p>
          </p:txBody>
        </p:sp>
        <p:sp>
          <p:nvSpPr>
            <p:cNvPr id="22" name="TextBox 21"/>
            <p:cNvSpPr txBox="1"/>
            <p:nvPr/>
          </p:nvSpPr>
          <p:spPr>
            <a:xfrm>
              <a:off x="1010984" y="1404158"/>
              <a:ext cx="1595857" cy="307777"/>
            </a:xfrm>
            <a:prstGeom prst="rect">
              <a:avLst/>
            </a:prstGeom>
            <a:noFill/>
          </p:spPr>
          <p:txBody>
            <a:bodyPr wrap="square" rtlCol="0">
              <a:spAutoFit/>
            </a:bodyPr>
            <a:lstStyle/>
            <a:p>
              <a:pPr algn="ctr"/>
              <a:r>
                <a:rPr lang="en-US" sz="1400" dirty="0" smtClean="0"/>
                <a:t>Hardware</a:t>
              </a:r>
              <a:endParaRPr lang="en-US" sz="1400" dirty="0"/>
            </a:p>
          </p:txBody>
        </p:sp>
        <p:sp>
          <p:nvSpPr>
            <p:cNvPr id="23" name="TextBox 22"/>
            <p:cNvSpPr txBox="1"/>
            <p:nvPr/>
          </p:nvSpPr>
          <p:spPr>
            <a:xfrm>
              <a:off x="2871857" y="1404158"/>
              <a:ext cx="1611897" cy="307777"/>
            </a:xfrm>
            <a:prstGeom prst="rect">
              <a:avLst/>
            </a:prstGeom>
            <a:noFill/>
          </p:spPr>
          <p:txBody>
            <a:bodyPr wrap="square" rtlCol="0">
              <a:spAutoFit/>
            </a:bodyPr>
            <a:lstStyle/>
            <a:p>
              <a:pPr algn="ctr"/>
              <a:r>
                <a:rPr lang="en-US" sz="1400" dirty="0" smtClean="0"/>
                <a:t>Software</a:t>
              </a:r>
              <a:endParaRPr lang="en-US" sz="1400" dirty="0"/>
            </a:p>
          </p:txBody>
        </p:sp>
        <p:sp>
          <p:nvSpPr>
            <p:cNvPr id="24" name="TextBox 23"/>
            <p:cNvSpPr txBox="1"/>
            <p:nvPr/>
          </p:nvSpPr>
          <p:spPr>
            <a:xfrm>
              <a:off x="4724400" y="1404158"/>
              <a:ext cx="1651000" cy="307777"/>
            </a:xfrm>
            <a:prstGeom prst="rect">
              <a:avLst/>
            </a:prstGeom>
            <a:noFill/>
          </p:spPr>
          <p:txBody>
            <a:bodyPr wrap="square" rtlCol="0">
              <a:spAutoFit/>
            </a:bodyPr>
            <a:lstStyle/>
            <a:p>
              <a:pPr algn="ctr"/>
              <a:r>
                <a:rPr lang="en-US" sz="1400" dirty="0" smtClean="0"/>
                <a:t>Converged</a:t>
              </a:r>
              <a:endParaRPr lang="en-US" sz="1400" dirty="0"/>
            </a:p>
          </p:txBody>
        </p:sp>
        <p:sp>
          <p:nvSpPr>
            <p:cNvPr id="25" name="TextBox 24"/>
            <p:cNvSpPr txBox="1"/>
            <p:nvPr/>
          </p:nvSpPr>
          <p:spPr>
            <a:xfrm>
              <a:off x="6616700" y="1404158"/>
              <a:ext cx="1651000" cy="307777"/>
            </a:xfrm>
            <a:prstGeom prst="rect">
              <a:avLst/>
            </a:prstGeom>
            <a:noFill/>
          </p:spPr>
          <p:txBody>
            <a:bodyPr wrap="square" rtlCol="0">
              <a:spAutoFit/>
            </a:bodyPr>
            <a:lstStyle/>
            <a:p>
              <a:pPr algn="ctr"/>
              <a:r>
                <a:rPr lang="en-US" sz="1400" dirty="0" smtClean="0"/>
                <a:t>Application Load</a:t>
              </a:r>
              <a:endParaRPr lang="en-US" sz="1400" dirty="0"/>
            </a:p>
          </p:txBody>
        </p:sp>
        <p:sp>
          <p:nvSpPr>
            <p:cNvPr id="28" name="TextBox 27"/>
            <p:cNvSpPr txBox="1"/>
            <p:nvPr/>
          </p:nvSpPr>
          <p:spPr>
            <a:xfrm>
              <a:off x="990600" y="1978525"/>
              <a:ext cx="1651000" cy="307777"/>
            </a:xfrm>
            <a:prstGeom prst="rect">
              <a:avLst/>
            </a:prstGeom>
            <a:noFill/>
          </p:spPr>
          <p:txBody>
            <a:bodyPr wrap="square" rtlCol="0">
              <a:spAutoFit/>
            </a:bodyPr>
            <a:lstStyle/>
            <a:p>
              <a:r>
                <a:rPr lang="en-US" sz="1400" dirty="0" smtClean="0">
                  <a:solidFill>
                    <a:schemeClr val="bg1"/>
                  </a:solidFill>
                </a:rPr>
                <a:t>Motherboard</a:t>
              </a:r>
              <a:endParaRPr lang="en-US" sz="1400" dirty="0">
                <a:solidFill>
                  <a:schemeClr val="bg1"/>
                </a:solidFill>
              </a:endParaRPr>
            </a:p>
          </p:txBody>
        </p:sp>
        <p:sp>
          <p:nvSpPr>
            <p:cNvPr id="29" name="TextBox 28"/>
            <p:cNvSpPr txBox="1"/>
            <p:nvPr/>
          </p:nvSpPr>
          <p:spPr>
            <a:xfrm>
              <a:off x="1010985" y="2410838"/>
              <a:ext cx="1595856" cy="307777"/>
            </a:xfrm>
            <a:prstGeom prst="rect">
              <a:avLst/>
            </a:prstGeom>
            <a:noFill/>
          </p:spPr>
          <p:txBody>
            <a:bodyPr wrap="square" rtlCol="0">
              <a:spAutoFit/>
            </a:bodyPr>
            <a:lstStyle/>
            <a:p>
              <a:pPr algn="r"/>
              <a:r>
                <a:rPr lang="en-US" sz="1400" dirty="0" smtClean="0">
                  <a:solidFill>
                    <a:schemeClr val="bg1"/>
                  </a:solidFill>
                </a:rPr>
                <a:t>Memory</a:t>
              </a:r>
              <a:endParaRPr lang="en-US" sz="1400" dirty="0">
                <a:solidFill>
                  <a:schemeClr val="bg1"/>
                </a:solidFill>
              </a:endParaRPr>
            </a:p>
          </p:txBody>
        </p:sp>
        <p:sp>
          <p:nvSpPr>
            <p:cNvPr id="30" name="TextBox 29"/>
            <p:cNvSpPr txBox="1"/>
            <p:nvPr/>
          </p:nvSpPr>
          <p:spPr>
            <a:xfrm>
              <a:off x="990600" y="3141577"/>
              <a:ext cx="1651000" cy="307777"/>
            </a:xfrm>
            <a:prstGeom prst="rect">
              <a:avLst/>
            </a:prstGeom>
            <a:noFill/>
          </p:spPr>
          <p:txBody>
            <a:bodyPr wrap="square" rtlCol="0">
              <a:spAutoFit/>
            </a:bodyPr>
            <a:lstStyle/>
            <a:p>
              <a:r>
                <a:rPr lang="en-US" sz="1400" dirty="0" smtClean="0">
                  <a:solidFill>
                    <a:schemeClr val="bg1"/>
                  </a:solidFill>
                </a:rPr>
                <a:t>Processor</a:t>
              </a:r>
              <a:endParaRPr lang="en-US" sz="1400" dirty="0">
                <a:solidFill>
                  <a:schemeClr val="bg1"/>
                </a:solidFill>
              </a:endParaRPr>
            </a:p>
          </p:txBody>
        </p:sp>
        <p:sp>
          <p:nvSpPr>
            <p:cNvPr id="31" name="TextBox 30"/>
            <p:cNvSpPr txBox="1"/>
            <p:nvPr/>
          </p:nvSpPr>
          <p:spPr>
            <a:xfrm>
              <a:off x="990600" y="4039937"/>
              <a:ext cx="1651000" cy="307777"/>
            </a:xfrm>
            <a:prstGeom prst="rect">
              <a:avLst/>
            </a:prstGeom>
            <a:noFill/>
          </p:spPr>
          <p:txBody>
            <a:bodyPr wrap="square" rtlCol="0">
              <a:spAutoFit/>
            </a:bodyPr>
            <a:lstStyle/>
            <a:p>
              <a:pPr algn="r"/>
              <a:r>
                <a:rPr lang="en-US" sz="1400" dirty="0" smtClean="0">
                  <a:solidFill>
                    <a:schemeClr val="bg1"/>
                  </a:solidFill>
                </a:rPr>
                <a:t>HDD</a:t>
              </a:r>
              <a:endParaRPr lang="en-US" sz="1400" dirty="0">
                <a:solidFill>
                  <a:schemeClr val="bg1"/>
                </a:solidFill>
              </a:endParaRPr>
            </a:p>
          </p:txBody>
        </p:sp>
        <p:sp>
          <p:nvSpPr>
            <p:cNvPr id="33" name="TextBox 32"/>
            <p:cNvSpPr txBox="1"/>
            <p:nvPr/>
          </p:nvSpPr>
          <p:spPr>
            <a:xfrm>
              <a:off x="1010985" y="4266995"/>
              <a:ext cx="1595856" cy="307777"/>
            </a:xfrm>
            <a:prstGeom prst="rect">
              <a:avLst/>
            </a:prstGeom>
            <a:noFill/>
          </p:spPr>
          <p:txBody>
            <a:bodyPr wrap="square" rtlCol="0">
              <a:spAutoFit/>
            </a:bodyPr>
            <a:lstStyle/>
            <a:p>
              <a:r>
                <a:rPr lang="en-US" sz="1400" dirty="0" smtClean="0">
                  <a:solidFill>
                    <a:schemeClr val="bg1"/>
                  </a:solidFill>
                </a:rPr>
                <a:t>Embedded</a:t>
              </a:r>
              <a:endParaRPr lang="en-US" sz="1400" dirty="0">
                <a:solidFill>
                  <a:schemeClr val="bg1"/>
                </a:solidFill>
              </a:endParaRPr>
            </a:p>
          </p:txBody>
        </p:sp>
        <p:sp>
          <p:nvSpPr>
            <p:cNvPr id="34" name="TextBox 33"/>
            <p:cNvSpPr txBox="1"/>
            <p:nvPr/>
          </p:nvSpPr>
          <p:spPr>
            <a:xfrm>
              <a:off x="1010985" y="5061075"/>
              <a:ext cx="1595856" cy="307777"/>
            </a:xfrm>
            <a:prstGeom prst="rect">
              <a:avLst/>
            </a:prstGeom>
            <a:noFill/>
          </p:spPr>
          <p:txBody>
            <a:bodyPr wrap="square" rtlCol="0">
              <a:spAutoFit/>
            </a:bodyPr>
            <a:lstStyle/>
            <a:p>
              <a:pPr algn="r"/>
              <a:r>
                <a:rPr lang="en-US" sz="1400" dirty="0" smtClean="0">
                  <a:solidFill>
                    <a:schemeClr val="bg1"/>
                  </a:solidFill>
                </a:rPr>
                <a:t>Storage</a:t>
              </a:r>
              <a:endParaRPr lang="en-US" sz="1400" dirty="0">
                <a:solidFill>
                  <a:schemeClr val="bg1"/>
                </a:solidFill>
              </a:endParaRPr>
            </a:p>
          </p:txBody>
        </p:sp>
        <p:sp>
          <p:nvSpPr>
            <p:cNvPr id="35" name="TextBox 34"/>
            <p:cNvSpPr txBox="1"/>
            <p:nvPr/>
          </p:nvSpPr>
          <p:spPr>
            <a:xfrm>
              <a:off x="1010984" y="5359073"/>
              <a:ext cx="1630615" cy="307777"/>
            </a:xfrm>
            <a:prstGeom prst="rect">
              <a:avLst/>
            </a:prstGeom>
            <a:noFill/>
          </p:spPr>
          <p:txBody>
            <a:bodyPr wrap="square" rtlCol="0">
              <a:spAutoFit/>
            </a:bodyPr>
            <a:lstStyle/>
            <a:p>
              <a:r>
                <a:rPr lang="en-US" sz="1400" dirty="0" smtClean="0">
                  <a:solidFill>
                    <a:schemeClr val="bg1"/>
                  </a:solidFill>
                </a:rPr>
                <a:t>Depot Repair</a:t>
              </a:r>
              <a:endParaRPr lang="en-US" sz="1400" dirty="0">
                <a:solidFill>
                  <a:schemeClr val="bg1"/>
                </a:solidFill>
              </a:endParaRPr>
            </a:p>
          </p:txBody>
        </p:sp>
        <p:sp>
          <p:nvSpPr>
            <p:cNvPr id="37" name="TextBox 36"/>
            <p:cNvSpPr txBox="1"/>
            <p:nvPr/>
          </p:nvSpPr>
          <p:spPr>
            <a:xfrm>
              <a:off x="2655326" y="2410839"/>
              <a:ext cx="1651000" cy="307777"/>
            </a:xfrm>
            <a:prstGeom prst="rect">
              <a:avLst/>
            </a:prstGeom>
            <a:noFill/>
          </p:spPr>
          <p:txBody>
            <a:bodyPr wrap="square" rtlCol="0">
              <a:spAutoFit/>
            </a:bodyPr>
            <a:lstStyle/>
            <a:p>
              <a:pPr algn="r"/>
              <a:r>
                <a:rPr lang="en-US" sz="1400" dirty="0" smtClean="0">
                  <a:solidFill>
                    <a:schemeClr val="bg1"/>
                  </a:solidFill>
                </a:rPr>
                <a:t>Linux</a:t>
              </a:r>
              <a:endParaRPr lang="en-US" sz="1400" dirty="0">
                <a:solidFill>
                  <a:schemeClr val="bg1"/>
                </a:solidFill>
              </a:endParaRPr>
            </a:p>
          </p:txBody>
        </p:sp>
        <p:sp>
          <p:nvSpPr>
            <p:cNvPr id="39" name="TextBox 38"/>
            <p:cNvSpPr txBox="1"/>
            <p:nvPr/>
          </p:nvSpPr>
          <p:spPr>
            <a:xfrm>
              <a:off x="2844800" y="3815350"/>
              <a:ext cx="1651000" cy="307777"/>
            </a:xfrm>
            <a:prstGeom prst="rect">
              <a:avLst/>
            </a:prstGeom>
            <a:noFill/>
          </p:spPr>
          <p:txBody>
            <a:bodyPr wrap="square" rtlCol="0">
              <a:spAutoFit/>
            </a:bodyPr>
            <a:lstStyle/>
            <a:p>
              <a:pPr algn="ctr"/>
              <a:r>
                <a:rPr lang="en-US" sz="1400" dirty="0" smtClean="0">
                  <a:solidFill>
                    <a:schemeClr val="bg1"/>
                  </a:solidFill>
                </a:rPr>
                <a:t>VMware</a:t>
              </a:r>
              <a:endParaRPr lang="en-US" sz="1400" dirty="0">
                <a:solidFill>
                  <a:schemeClr val="bg1"/>
                </a:solidFill>
              </a:endParaRPr>
            </a:p>
          </p:txBody>
        </p:sp>
        <p:sp>
          <p:nvSpPr>
            <p:cNvPr id="40" name="TextBox 39"/>
            <p:cNvSpPr txBox="1"/>
            <p:nvPr/>
          </p:nvSpPr>
          <p:spPr>
            <a:xfrm>
              <a:off x="2871857" y="4587836"/>
              <a:ext cx="1611898" cy="307777"/>
            </a:xfrm>
            <a:prstGeom prst="rect">
              <a:avLst/>
            </a:prstGeom>
            <a:noFill/>
          </p:spPr>
          <p:txBody>
            <a:bodyPr wrap="square" rtlCol="0">
              <a:spAutoFit/>
            </a:bodyPr>
            <a:lstStyle/>
            <a:p>
              <a:pPr algn="r"/>
              <a:r>
                <a:rPr lang="en-US" sz="1400" dirty="0" smtClean="0">
                  <a:solidFill>
                    <a:schemeClr val="bg1"/>
                  </a:solidFill>
                </a:rPr>
                <a:t>Unix</a:t>
              </a:r>
              <a:endParaRPr lang="en-US" sz="1400" dirty="0">
                <a:solidFill>
                  <a:schemeClr val="bg1"/>
                </a:solidFill>
              </a:endParaRPr>
            </a:p>
          </p:txBody>
        </p:sp>
        <p:sp>
          <p:nvSpPr>
            <p:cNvPr id="42" name="TextBox 41"/>
            <p:cNvSpPr txBox="1"/>
            <p:nvPr/>
          </p:nvSpPr>
          <p:spPr>
            <a:xfrm>
              <a:off x="2844800" y="4932741"/>
              <a:ext cx="1651000" cy="307777"/>
            </a:xfrm>
            <a:prstGeom prst="rect">
              <a:avLst/>
            </a:prstGeom>
            <a:noFill/>
          </p:spPr>
          <p:txBody>
            <a:bodyPr wrap="square" rtlCol="0">
              <a:spAutoFit/>
            </a:bodyPr>
            <a:lstStyle/>
            <a:p>
              <a:r>
                <a:rPr lang="en-US" sz="1400" dirty="0" smtClean="0">
                  <a:solidFill>
                    <a:schemeClr val="bg1"/>
                  </a:solidFill>
                </a:rPr>
                <a:t>Windows</a:t>
              </a:r>
              <a:endParaRPr lang="en-US" sz="1400" dirty="0">
                <a:solidFill>
                  <a:schemeClr val="bg1"/>
                </a:solidFill>
              </a:endParaRPr>
            </a:p>
          </p:txBody>
        </p:sp>
        <p:sp>
          <p:nvSpPr>
            <p:cNvPr id="43" name="TextBox 42"/>
            <p:cNvSpPr txBox="1"/>
            <p:nvPr/>
          </p:nvSpPr>
          <p:spPr>
            <a:xfrm>
              <a:off x="4736408" y="1769980"/>
              <a:ext cx="1651000" cy="523220"/>
            </a:xfrm>
            <a:prstGeom prst="rect">
              <a:avLst/>
            </a:prstGeom>
            <a:noFill/>
          </p:spPr>
          <p:txBody>
            <a:bodyPr wrap="square" rtlCol="0">
              <a:spAutoFit/>
            </a:bodyPr>
            <a:lstStyle/>
            <a:p>
              <a:r>
                <a:rPr lang="en-US" sz="1400" dirty="0" smtClean="0">
                  <a:solidFill>
                    <a:schemeClr val="bg1"/>
                  </a:solidFill>
                </a:rPr>
                <a:t>Multi-Vendor Equipment</a:t>
              </a:r>
              <a:endParaRPr lang="en-US" sz="1400" dirty="0">
                <a:solidFill>
                  <a:schemeClr val="bg1"/>
                </a:solidFill>
              </a:endParaRPr>
            </a:p>
          </p:txBody>
        </p:sp>
        <p:sp>
          <p:nvSpPr>
            <p:cNvPr id="46" name="TextBox 45"/>
            <p:cNvSpPr txBox="1"/>
            <p:nvPr/>
          </p:nvSpPr>
          <p:spPr>
            <a:xfrm>
              <a:off x="4724400" y="3408156"/>
              <a:ext cx="1637779" cy="523220"/>
            </a:xfrm>
            <a:prstGeom prst="rect">
              <a:avLst/>
            </a:prstGeom>
            <a:noFill/>
          </p:spPr>
          <p:txBody>
            <a:bodyPr wrap="square" rtlCol="0">
              <a:spAutoFit/>
            </a:bodyPr>
            <a:lstStyle/>
            <a:p>
              <a:pPr algn="r"/>
              <a:r>
                <a:rPr lang="en-US" sz="1400" dirty="0" smtClean="0">
                  <a:solidFill>
                    <a:schemeClr val="bg1"/>
                  </a:solidFill>
                </a:rPr>
                <a:t>Solution Integration</a:t>
              </a:r>
              <a:endParaRPr lang="en-US" sz="1400" dirty="0">
                <a:solidFill>
                  <a:schemeClr val="bg1"/>
                </a:solidFill>
              </a:endParaRPr>
            </a:p>
          </p:txBody>
        </p:sp>
        <p:sp>
          <p:nvSpPr>
            <p:cNvPr id="49" name="TextBox 48"/>
            <p:cNvSpPr txBox="1"/>
            <p:nvPr/>
          </p:nvSpPr>
          <p:spPr>
            <a:xfrm>
              <a:off x="4724400" y="4499607"/>
              <a:ext cx="1663008" cy="523220"/>
            </a:xfrm>
            <a:prstGeom prst="rect">
              <a:avLst/>
            </a:prstGeom>
            <a:noFill/>
          </p:spPr>
          <p:txBody>
            <a:bodyPr wrap="square" rtlCol="0">
              <a:spAutoFit/>
            </a:bodyPr>
            <a:lstStyle/>
            <a:p>
              <a:r>
                <a:rPr lang="en-US" sz="1400" dirty="0" smtClean="0">
                  <a:solidFill>
                    <a:schemeClr val="bg1"/>
                  </a:solidFill>
                </a:rPr>
                <a:t>Configuration &amp; Racking</a:t>
              </a:r>
              <a:endParaRPr lang="en-US" sz="1400" dirty="0">
                <a:solidFill>
                  <a:schemeClr val="bg1"/>
                </a:solidFill>
              </a:endParaRPr>
            </a:p>
          </p:txBody>
        </p:sp>
        <p:sp>
          <p:nvSpPr>
            <p:cNvPr id="57" name="TextBox 56"/>
            <p:cNvSpPr txBox="1"/>
            <p:nvPr/>
          </p:nvSpPr>
          <p:spPr>
            <a:xfrm>
              <a:off x="6616700" y="3191590"/>
              <a:ext cx="1638436" cy="523220"/>
            </a:xfrm>
            <a:prstGeom prst="rect">
              <a:avLst/>
            </a:prstGeom>
            <a:noFill/>
          </p:spPr>
          <p:txBody>
            <a:bodyPr wrap="square" rtlCol="0">
              <a:spAutoFit/>
            </a:bodyPr>
            <a:lstStyle/>
            <a:p>
              <a:pPr algn="r"/>
              <a:r>
                <a:rPr lang="en-US" sz="1400" dirty="0" smtClean="0">
                  <a:solidFill>
                    <a:schemeClr val="bg1"/>
                  </a:solidFill>
                </a:rPr>
                <a:t>SQL </a:t>
              </a:r>
              <a:br>
                <a:rPr lang="en-US" sz="1400" dirty="0" smtClean="0">
                  <a:solidFill>
                    <a:schemeClr val="bg1"/>
                  </a:solidFill>
                </a:rPr>
              </a:br>
              <a:r>
                <a:rPr lang="en-US" sz="1400" dirty="0" smtClean="0">
                  <a:solidFill>
                    <a:schemeClr val="bg1"/>
                  </a:solidFill>
                </a:rPr>
                <a:t>Scripting</a:t>
              </a:r>
              <a:endParaRPr lang="en-US" sz="1400" dirty="0">
                <a:solidFill>
                  <a:schemeClr val="bg1"/>
                </a:solidFill>
              </a:endParaRPr>
            </a:p>
          </p:txBody>
        </p:sp>
        <p:sp>
          <p:nvSpPr>
            <p:cNvPr id="58" name="TextBox 57"/>
            <p:cNvSpPr txBox="1"/>
            <p:nvPr/>
          </p:nvSpPr>
          <p:spPr>
            <a:xfrm>
              <a:off x="6616700" y="4291062"/>
              <a:ext cx="1651000" cy="738664"/>
            </a:xfrm>
            <a:prstGeom prst="rect">
              <a:avLst/>
            </a:prstGeom>
            <a:noFill/>
          </p:spPr>
          <p:txBody>
            <a:bodyPr wrap="square" rtlCol="0">
              <a:spAutoFit/>
            </a:bodyPr>
            <a:lstStyle/>
            <a:p>
              <a:r>
                <a:rPr lang="en-US" sz="1400" dirty="0" smtClean="0">
                  <a:solidFill>
                    <a:schemeClr val="bg1"/>
                  </a:solidFill>
                </a:rPr>
                <a:t>Customer </a:t>
              </a:r>
              <a:br>
                <a:rPr lang="en-US" sz="1400" dirty="0" smtClean="0">
                  <a:solidFill>
                    <a:schemeClr val="bg1"/>
                  </a:solidFill>
                </a:rPr>
              </a:br>
              <a:r>
                <a:rPr lang="en-US" sz="1400" dirty="0" smtClean="0">
                  <a:solidFill>
                    <a:schemeClr val="bg1"/>
                  </a:solidFill>
                </a:rPr>
                <a:t>Specific Requirements</a:t>
              </a:r>
              <a:endParaRPr lang="en-US" sz="1400" dirty="0">
                <a:solidFill>
                  <a:schemeClr val="bg1"/>
                </a:solidFill>
              </a:endParaRPr>
            </a:p>
          </p:txBody>
        </p:sp>
      </p:grpSp>
    </p:spTree>
    <p:extLst>
      <p:ext uri="{BB962C8B-B14F-4D97-AF65-F5344CB8AC3E}">
        <p14:creationId xmlns:p14="http://schemas.microsoft.com/office/powerpoint/2010/main" val="1858443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Service Offerings: Engineering</a:t>
            </a:r>
            <a:endParaRPr lang="en-US" dirty="0"/>
          </a:p>
        </p:txBody>
      </p:sp>
      <p:sp>
        <p:nvSpPr>
          <p:cNvPr id="34" name="Freeform 33"/>
          <p:cNvSpPr/>
          <p:nvPr/>
        </p:nvSpPr>
        <p:spPr>
          <a:xfrm>
            <a:off x="6805409" y="3185936"/>
            <a:ext cx="2286000" cy="2549259"/>
          </a:xfrm>
          <a:custGeom>
            <a:avLst/>
            <a:gdLst>
              <a:gd name="connsiteX0" fmla="*/ 0 w 2547937"/>
              <a:gd name="connsiteY0" fmla="*/ 0 h 1528762"/>
              <a:gd name="connsiteX1" fmla="*/ 2547937 w 2547937"/>
              <a:gd name="connsiteY1" fmla="*/ 0 h 1528762"/>
              <a:gd name="connsiteX2" fmla="*/ 2547937 w 2547937"/>
              <a:gd name="connsiteY2" fmla="*/ 1528762 h 1528762"/>
              <a:gd name="connsiteX3" fmla="*/ 0 w 2547937"/>
              <a:gd name="connsiteY3" fmla="*/ 1528762 h 1528762"/>
              <a:gd name="connsiteX4" fmla="*/ 0 w 2547937"/>
              <a:gd name="connsiteY4" fmla="*/ 0 h 152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937" h="1528762">
                <a:moveTo>
                  <a:pt x="0" y="0"/>
                </a:moveTo>
                <a:lnTo>
                  <a:pt x="2547937" y="0"/>
                </a:lnTo>
                <a:lnTo>
                  <a:pt x="2547937" y="1528762"/>
                </a:lnTo>
                <a:lnTo>
                  <a:pt x="0" y="1528762"/>
                </a:lnTo>
                <a:lnTo>
                  <a:pt x="0" y="0"/>
                </a:lnTo>
                <a:close/>
              </a:path>
            </a:pathLst>
          </a:custGeom>
          <a:solidFill>
            <a:srgbClr val="8CB31A"/>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lvl="0" defTabSz="889000">
              <a:lnSpc>
                <a:spcPct val="90000"/>
              </a:lnSpc>
              <a:spcBef>
                <a:spcPct val="0"/>
              </a:spcBef>
              <a:spcAft>
                <a:spcPts val="500"/>
              </a:spcAft>
            </a:pPr>
            <a:r>
              <a:rPr lang="en-US" dirty="0" smtClean="0"/>
              <a:t>Project Management</a:t>
            </a:r>
            <a:br>
              <a:rPr lang="en-US" dirty="0" smtClean="0"/>
            </a:br>
            <a:r>
              <a:rPr lang="en-US" sz="1200" dirty="0" smtClean="0"/>
              <a:t>(</a:t>
            </a:r>
            <a:r>
              <a:rPr lang="en-US" sz="1200" dirty="0"/>
              <a:t>Technical </a:t>
            </a:r>
            <a:r>
              <a:rPr lang="en-US" sz="1200" dirty="0" smtClean="0"/>
              <a:t>Project Managers)</a:t>
            </a:r>
            <a:endParaRPr lang="en-US" sz="1200" dirty="0"/>
          </a:p>
          <a:p>
            <a:pPr marL="115888" lvl="0" indent="-115888" defTabSz="889000">
              <a:spcBef>
                <a:spcPct val="0"/>
              </a:spcBef>
              <a:spcAft>
                <a:spcPts val="500"/>
              </a:spcAft>
              <a:buFont typeface="Arial" panose="020B0604020202020204" pitchFamily="34" charset="0"/>
              <a:buChar char="•"/>
            </a:pPr>
            <a:r>
              <a:rPr lang="en-US" sz="1400" dirty="0"/>
              <a:t>ECR analysis </a:t>
            </a:r>
            <a:r>
              <a:rPr lang="en-US" sz="1400" dirty="0" smtClean="0"/>
              <a:t>&amp; action plans</a:t>
            </a:r>
          </a:p>
          <a:p>
            <a:pPr marL="115888" lvl="0" indent="-115888" defTabSz="889000">
              <a:spcBef>
                <a:spcPct val="0"/>
              </a:spcBef>
              <a:spcAft>
                <a:spcPts val="500"/>
              </a:spcAft>
              <a:buFont typeface="Arial" panose="020B0604020202020204" pitchFamily="34" charset="0"/>
              <a:buChar char="•"/>
            </a:pPr>
            <a:r>
              <a:rPr lang="en-US" sz="1400" spc="-10" dirty="0"/>
              <a:t>L</a:t>
            </a:r>
            <a:r>
              <a:rPr lang="en-US" sz="1400" spc="-10" dirty="0" smtClean="0"/>
              <a:t>arge ECO/ </a:t>
            </a:r>
            <a:r>
              <a:rPr lang="en-US" sz="1400" spc="-10" dirty="0"/>
              <a:t>deviation execution </a:t>
            </a:r>
            <a:r>
              <a:rPr lang="en-US" sz="1400" spc="-10" dirty="0" smtClean="0"/>
              <a:t>&amp; management</a:t>
            </a:r>
            <a:endParaRPr lang="en-US" sz="1400" spc="-10" dirty="0"/>
          </a:p>
          <a:p>
            <a:pPr marL="115888" lvl="0" indent="-115888" defTabSz="889000">
              <a:spcBef>
                <a:spcPct val="0"/>
              </a:spcBef>
              <a:spcAft>
                <a:spcPts val="500"/>
              </a:spcAft>
              <a:buFont typeface="Arial" panose="020B0604020202020204" pitchFamily="34" charset="0"/>
              <a:buChar char="•"/>
            </a:pPr>
            <a:r>
              <a:rPr lang="en-US" sz="1400" dirty="0" smtClean="0"/>
              <a:t>Complex </a:t>
            </a:r>
            <a:r>
              <a:rPr lang="en-US" sz="1400" dirty="0"/>
              <a:t>order management </a:t>
            </a:r>
          </a:p>
        </p:txBody>
      </p:sp>
      <p:sp>
        <p:nvSpPr>
          <p:cNvPr id="37" name="Freeform 36"/>
          <p:cNvSpPr/>
          <p:nvPr/>
        </p:nvSpPr>
        <p:spPr>
          <a:xfrm>
            <a:off x="6795470" y="1163195"/>
            <a:ext cx="2286000" cy="1953157"/>
          </a:xfrm>
          <a:custGeom>
            <a:avLst/>
            <a:gdLst>
              <a:gd name="connsiteX0" fmla="*/ 0 w 2547937"/>
              <a:gd name="connsiteY0" fmla="*/ 0 h 1528762"/>
              <a:gd name="connsiteX1" fmla="*/ 2547937 w 2547937"/>
              <a:gd name="connsiteY1" fmla="*/ 0 h 1528762"/>
              <a:gd name="connsiteX2" fmla="*/ 2547937 w 2547937"/>
              <a:gd name="connsiteY2" fmla="*/ 1528762 h 1528762"/>
              <a:gd name="connsiteX3" fmla="*/ 0 w 2547937"/>
              <a:gd name="connsiteY3" fmla="*/ 1528762 h 1528762"/>
              <a:gd name="connsiteX4" fmla="*/ 0 w 2547937"/>
              <a:gd name="connsiteY4" fmla="*/ 0 h 152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937" h="1528762">
                <a:moveTo>
                  <a:pt x="0" y="0"/>
                </a:moveTo>
                <a:lnTo>
                  <a:pt x="2547937" y="0"/>
                </a:lnTo>
                <a:lnTo>
                  <a:pt x="2547937" y="1528762"/>
                </a:lnTo>
                <a:lnTo>
                  <a:pt x="0" y="1528762"/>
                </a:lnTo>
                <a:lnTo>
                  <a:pt x="0" y="0"/>
                </a:lnTo>
                <a:close/>
              </a:path>
            </a:pathLst>
          </a:custGeom>
          <a:solidFill>
            <a:srgbClr val="EB6730"/>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lvl="0" defTabSz="889000">
              <a:lnSpc>
                <a:spcPct val="90000"/>
              </a:lnSpc>
              <a:spcBef>
                <a:spcPct val="0"/>
              </a:spcBef>
              <a:spcAft>
                <a:spcPts val="500"/>
              </a:spcAft>
            </a:pPr>
            <a:r>
              <a:rPr lang="en-US" altLang="en-US" dirty="0" smtClean="0">
                <a:cs typeface="Times New Roman" panose="02020603050405020304" pitchFamily="18" charset="0"/>
              </a:rPr>
              <a:t>Specifications</a:t>
            </a:r>
            <a:br>
              <a:rPr lang="en-US" altLang="en-US" dirty="0" smtClean="0">
                <a:cs typeface="Times New Roman" panose="02020603050405020304" pitchFamily="18" charset="0"/>
              </a:rPr>
            </a:br>
            <a:r>
              <a:rPr lang="en-US" altLang="en-US" sz="1200" dirty="0" smtClean="0">
                <a:cs typeface="Times New Roman" panose="02020603050405020304" pitchFamily="18" charset="0"/>
              </a:rPr>
              <a:t>(</a:t>
            </a:r>
            <a:r>
              <a:rPr lang="en-US" altLang="en-US" sz="1200" dirty="0">
                <a:cs typeface="Times New Roman" panose="02020603050405020304" pitchFamily="18" charset="0"/>
              </a:rPr>
              <a:t>Enabling S</a:t>
            </a:r>
            <a:r>
              <a:rPr lang="en-US" altLang="en-US" sz="1200" dirty="0" smtClean="0">
                <a:cs typeface="Times New Roman" panose="02020603050405020304" pitchFamily="18" charset="0"/>
              </a:rPr>
              <a:t>ervices</a:t>
            </a:r>
            <a:r>
              <a:rPr lang="en-US" altLang="en-US" sz="1200" dirty="0">
                <a:cs typeface="Times New Roman" panose="02020603050405020304" pitchFamily="18" charset="0"/>
              </a:rPr>
              <a:t>)</a:t>
            </a:r>
          </a:p>
          <a:p>
            <a:pPr marL="119063" lvl="0" indent="-119063" defTabSz="889000">
              <a:spcBef>
                <a:spcPct val="0"/>
              </a:spcBef>
              <a:spcAft>
                <a:spcPts val="500"/>
              </a:spcAft>
              <a:buFont typeface="Arial" panose="020B0604020202020204" pitchFamily="34" charset="0"/>
              <a:buChar char="•"/>
            </a:pPr>
            <a:r>
              <a:rPr lang="en-US" altLang="en-US" sz="1400" dirty="0">
                <a:cs typeface="Times New Roman" panose="02020603050405020304" pitchFamily="18" charset="0"/>
              </a:rPr>
              <a:t>OSI (order specific </a:t>
            </a:r>
            <a:r>
              <a:rPr lang="en-US" altLang="en-US" sz="1400" dirty="0" smtClean="0">
                <a:cs typeface="Times New Roman" panose="02020603050405020304" pitchFamily="18" charset="0"/>
              </a:rPr>
              <a:t>instructions)</a:t>
            </a:r>
          </a:p>
          <a:p>
            <a:pPr marL="119063" lvl="0" indent="-119063" defTabSz="889000">
              <a:spcBef>
                <a:spcPct val="0"/>
              </a:spcBef>
              <a:spcAft>
                <a:spcPts val="500"/>
              </a:spcAft>
              <a:buFont typeface="Arial" panose="020B0604020202020204" pitchFamily="34" charset="0"/>
              <a:buChar char="•"/>
            </a:pPr>
            <a:r>
              <a:rPr lang="en-US" altLang="en-US" sz="1400" dirty="0" smtClean="0">
                <a:cs typeface="Times New Roman" panose="02020603050405020304" pitchFamily="18" charset="0"/>
              </a:rPr>
              <a:t>One-off, site-specific, variables</a:t>
            </a:r>
            <a:endParaRPr lang="en-US" altLang="en-US" sz="1400" dirty="0">
              <a:cs typeface="Times New Roman" panose="02020603050405020304" pitchFamily="18" charset="0"/>
            </a:endParaRPr>
          </a:p>
          <a:p>
            <a:pPr marL="119063" lvl="0" indent="-119063" defTabSz="889000">
              <a:spcBef>
                <a:spcPct val="0"/>
              </a:spcBef>
              <a:spcAft>
                <a:spcPts val="500"/>
              </a:spcAft>
              <a:buFont typeface="Arial" panose="020B0604020202020204" pitchFamily="34" charset="0"/>
              <a:buChar char="•"/>
            </a:pPr>
            <a:r>
              <a:rPr lang="en-US" altLang="en-US" sz="1400" dirty="0" smtClean="0">
                <a:cs typeface="Times New Roman" panose="02020603050405020304" pitchFamily="18" charset="0"/>
              </a:rPr>
              <a:t>Deviation</a:t>
            </a:r>
            <a:endParaRPr lang="en-US" altLang="en-US" sz="1400" dirty="0">
              <a:cs typeface="Times New Roman" panose="02020603050405020304" pitchFamily="18" charset="0"/>
            </a:endParaRPr>
          </a:p>
        </p:txBody>
      </p:sp>
      <p:sp>
        <p:nvSpPr>
          <p:cNvPr id="40" name="Freeform 39"/>
          <p:cNvSpPr/>
          <p:nvPr/>
        </p:nvSpPr>
        <p:spPr>
          <a:xfrm>
            <a:off x="4449836" y="1163196"/>
            <a:ext cx="2286000" cy="2606040"/>
          </a:xfrm>
          <a:custGeom>
            <a:avLst/>
            <a:gdLst>
              <a:gd name="connsiteX0" fmla="*/ 0 w 2547937"/>
              <a:gd name="connsiteY0" fmla="*/ 0 h 1528762"/>
              <a:gd name="connsiteX1" fmla="*/ 2547937 w 2547937"/>
              <a:gd name="connsiteY1" fmla="*/ 0 h 1528762"/>
              <a:gd name="connsiteX2" fmla="*/ 2547937 w 2547937"/>
              <a:gd name="connsiteY2" fmla="*/ 1528762 h 1528762"/>
              <a:gd name="connsiteX3" fmla="*/ 0 w 2547937"/>
              <a:gd name="connsiteY3" fmla="*/ 1528762 h 1528762"/>
              <a:gd name="connsiteX4" fmla="*/ 0 w 2547937"/>
              <a:gd name="connsiteY4" fmla="*/ 0 h 152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937" h="1528762">
                <a:moveTo>
                  <a:pt x="0" y="0"/>
                </a:moveTo>
                <a:lnTo>
                  <a:pt x="2547937" y="0"/>
                </a:lnTo>
                <a:lnTo>
                  <a:pt x="2547937" y="1528762"/>
                </a:lnTo>
                <a:lnTo>
                  <a:pt x="0" y="1528762"/>
                </a:lnTo>
                <a:lnTo>
                  <a:pt x="0" y="0"/>
                </a:lnTo>
                <a:close/>
              </a:path>
            </a:pathLst>
          </a:custGeom>
          <a:solidFill>
            <a:srgbClr val="02406E"/>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lvl="0" defTabSz="889000">
              <a:lnSpc>
                <a:spcPct val="90000"/>
              </a:lnSpc>
              <a:spcBef>
                <a:spcPct val="0"/>
              </a:spcBef>
              <a:spcAft>
                <a:spcPts val="500"/>
              </a:spcAft>
            </a:pPr>
            <a:r>
              <a:rPr lang="en-US" altLang="en-US" dirty="0" smtClean="0">
                <a:cs typeface="Times New Roman" panose="02020603050405020304" pitchFamily="18" charset="0"/>
              </a:rPr>
              <a:t>Quoting &amp; Onboarding</a:t>
            </a:r>
            <a:br>
              <a:rPr lang="en-US" altLang="en-US" dirty="0" smtClean="0">
                <a:cs typeface="Times New Roman" panose="02020603050405020304" pitchFamily="18" charset="0"/>
              </a:rPr>
            </a:br>
            <a:r>
              <a:rPr lang="en-US" altLang="en-US" sz="1200" dirty="0" smtClean="0">
                <a:cs typeface="Times New Roman" panose="02020603050405020304" pitchFamily="18" charset="0"/>
              </a:rPr>
              <a:t>(</a:t>
            </a:r>
            <a:r>
              <a:rPr lang="en-US" altLang="en-US" sz="1200" dirty="0">
                <a:cs typeface="Times New Roman" panose="02020603050405020304" pitchFamily="18" charset="0"/>
              </a:rPr>
              <a:t>Solutions </a:t>
            </a:r>
            <a:r>
              <a:rPr lang="en-US" altLang="en-US" sz="1200" dirty="0" smtClean="0">
                <a:cs typeface="Times New Roman" panose="02020603050405020304" pitchFamily="18" charset="0"/>
              </a:rPr>
              <a:t>Desk</a:t>
            </a:r>
            <a:r>
              <a:rPr lang="en-US" altLang="en-US" sz="1200" dirty="0">
                <a:cs typeface="Times New Roman" panose="02020603050405020304" pitchFamily="18" charset="0"/>
              </a:rPr>
              <a:t>)</a:t>
            </a:r>
          </a:p>
          <a:p>
            <a:pPr marL="115888" lvl="0" indent="-106363" defTabSz="889000">
              <a:spcBef>
                <a:spcPct val="0"/>
              </a:spcBef>
              <a:spcAft>
                <a:spcPts val="500"/>
              </a:spcAft>
              <a:buFont typeface="Arial" panose="020B0604020202020204" pitchFamily="34" charset="0"/>
              <a:buChar char="•"/>
            </a:pPr>
            <a:r>
              <a:rPr lang="en-US" altLang="en-US" sz="1400" dirty="0">
                <a:cs typeface="Times New Roman" panose="02020603050405020304" pitchFamily="18" charset="0"/>
              </a:rPr>
              <a:t>Business </a:t>
            </a:r>
            <a:r>
              <a:rPr lang="en-US" altLang="en-US" sz="1400" dirty="0" smtClean="0">
                <a:cs typeface="Times New Roman" panose="02020603050405020304" pitchFamily="18" charset="0"/>
              </a:rPr>
              <a:t>development</a:t>
            </a:r>
            <a:endParaRPr lang="en-US" altLang="en-US" sz="1400" dirty="0">
              <a:cs typeface="Times New Roman" panose="02020603050405020304" pitchFamily="18" charset="0"/>
            </a:endParaRPr>
          </a:p>
          <a:p>
            <a:pPr marL="115888" lvl="0" indent="-106363" defTabSz="889000">
              <a:spcBef>
                <a:spcPct val="0"/>
              </a:spcBef>
              <a:spcAft>
                <a:spcPts val="500"/>
              </a:spcAft>
              <a:buFont typeface="Arial" panose="020B0604020202020204" pitchFamily="34" charset="0"/>
              <a:buChar char="•"/>
            </a:pPr>
            <a:r>
              <a:rPr lang="en-US" altLang="en-US" sz="1400" dirty="0" smtClean="0">
                <a:cs typeface="Times New Roman" panose="02020603050405020304" pitchFamily="18" charset="0"/>
              </a:rPr>
              <a:t>Integration onboarding</a:t>
            </a:r>
            <a:endParaRPr lang="en-US" altLang="en-US" sz="1400" dirty="0">
              <a:cs typeface="Times New Roman" panose="02020603050405020304" pitchFamily="18" charset="0"/>
            </a:endParaRPr>
          </a:p>
          <a:p>
            <a:pPr marL="115888" lvl="0" indent="-106363" defTabSz="889000">
              <a:spcBef>
                <a:spcPct val="0"/>
              </a:spcBef>
              <a:spcAft>
                <a:spcPts val="500"/>
              </a:spcAft>
              <a:buFont typeface="Arial" panose="020B0604020202020204" pitchFamily="34" charset="0"/>
              <a:buChar char="•"/>
            </a:pPr>
            <a:r>
              <a:rPr lang="en-US" altLang="en-US" sz="1400" spc="-20" dirty="0" smtClean="0">
                <a:cs typeface="Times New Roman" panose="02020603050405020304" pitchFamily="18" charset="0"/>
              </a:rPr>
              <a:t>Integration &amp; engineering</a:t>
            </a:r>
          </a:p>
          <a:p>
            <a:pPr marL="115888" lvl="0" indent="-106363" defTabSz="889000">
              <a:spcBef>
                <a:spcPct val="0"/>
              </a:spcBef>
              <a:spcAft>
                <a:spcPts val="500"/>
              </a:spcAft>
              <a:buFont typeface="Arial" panose="020B0604020202020204" pitchFamily="34" charset="0"/>
              <a:buChar char="•"/>
            </a:pPr>
            <a:r>
              <a:rPr lang="en-US" altLang="en-US" sz="1400" spc="-20" dirty="0" smtClean="0">
                <a:cs typeface="Times New Roman" panose="02020603050405020304" pitchFamily="18" charset="0"/>
              </a:rPr>
              <a:t>Labor </a:t>
            </a:r>
            <a:r>
              <a:rPr lang="en-US" altLang="en-US" sz="1400" spc="-20" dirty="0">
                <a:cs typeface="Times New Roman" panose="02020603050405020304" pitchFamily="18" charset="0"/>
              </a:rPr>
              <a:t>&amp; service </a:t>
            </a:r>
            <a:r>
              <a:rPr lang="en-US" altLang="en-US" sz="1400" spc="-20" dirty="0" smtClean="0">
                <a:cs typeface="Times New Roman" panose="02020603050405020304" pitchFamily="18" charset="0"/>
              </a:rPr>
              <a:t>quotes</a:t>
            </a:r>
          </a:p>
          <a:p>
            <a:pPr marL="115888" lvl="0" indent="-106363" defTabSz="889000">
              <a:spcBef>
                <a:spcPct val="0"/>
              </a:spcBef>
              <a:spcAft>
                <a:spcPts val="500"/>
              </a:spcAft>
              <a:buFont typeface="Arial" panose="020B0604020202020204" pitchFamily="34" charset="0"/>
              <a:buChar char="•"/>
            </a:pPr>
            <a:r>
              <a:rPr lang="en-US" altLang="en-US" sz="1400" spc="-20" dirty="0">
                <a:cs typeface="Times New Roman" panose="02020603050405020304" pitchFamily="18" charset="0"/>
              </a:rPr>
              <a:t>F</a:t>
            </a:r>
            <a:r>
              <a:rPr lang="en-US" altLang="en-US" sz="1400" spc="-20" dirty="0" smtClean="0">
                <a:cs typeface="Times New Roman" panose="02020603050405020304" pitchFamily="18" charset="0"/>
              </a:rPr>
              <a:t>acility tours</a:t>
            </a:r>
            <a:endParaRPr lang="en-US" altLang="en-US" sz="1400" spc="-20" dirty="0">
              <a:cs typeface="Times New Roman" panose="02020603050405020304" pitchFamily="18" charset="0"/>
            </a:endParaRPr>
          </a:p>
          <a:p>
            <a:pPr marL="115888" lvl="0" indent="-106363" defTabSz="889000">
              <a:spcBef>
                <a:spcPct val="0"/>
              </a:spcBef>
              <a:spcAft>
                <a:spcPts val="500"/>
              </a:spcAft>
              <a:buFont typeface="Arial" panose="020B0604020202020204" pitchFamily="34" charset="0"/>
              <a:buChar char="•"/>
            </a:pPr>
            <a:r>
              <a:rPr lang="en-US" altLang="en-US" sz="1400" dirty="0">
                <a:cs typeface="Times New Roman" panose="02020603050405020304" pitchFamily="18" charset="0"/>
              </a:rPr>
              <a:t>RFP / RFQ services</a:t>
            </a:r>
          </a:p>
        </p:txBody>
      </p:sp>
      <p:sp>
        <p:nvSpPr>
          <p:cNvPr id="41" name="Freeform 40"/>
          <p:cNvSpPr/>
          <p:nvPr/>
        </p:nvSpPr>
        <p:spPr>
          <a:xfrm>
            <a:off x="4449836" y="3834517"/>
            <a:ext cx="2286000" cy="1900678"/>
          </a:xfrm>
          <a:custGeom>
            <a:avLst/>
            <a:gdLst>
              <a:gd name="connsiteX0" fmla="*/ 0 w 2547937"/>
              <a:gd name="connsiteY0" fmla="*/ 0 h 1528762"/>
              <a:gd name="connsiteX1" fmla="*/ 2547937 w 2547937"/>
              <a:gd name="connsiteY1" fmla="*/ 0 h 1528762"/>
              <a:gd name="connsiteX2" fmla="*/ 2547937 w 2547937"/>
              <a:gd name="connsiteY2" fmla="*/ 1528762 h 1528762"/>
              <a:gd name="connsiteX3" fmla="*/ 0 w 2547937"/>
              <a:gd name="connsiteY3" fmla="*/ 1528762 h 1528762"/>
              <a:gd name="connsiteX4" fmla="*/ 0 w 2547937"/>
              <a:gd name="connsiteY4" fmla="*/ 0 h 152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937" h="1528762">
                <a:moveTo>
                  <a:pt x="0" y="0"/>
                </a:moveTo>
                <a:lnTo>
                  <a:pt x="2547937" y="0"/>
                </a:lnTo>
                <a:lnTo>
                  <a:pt x="2547937" y="1528762"/>
                </a:lnTo>
                <a:lnTo>
                  <a:pt x="0" y="1528762"/>
                </a:lnTo>
                <a:lnTo>
                  <a:pt x="0" y="0"/>
                </a:lnTo>
                <a:close/>
              </a:path>
            </a:pathLst>
          </a:custGeom>
          <a:solidFill>
            <a:srgbClr val="0593BC"/>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lvl="0" defTabSz="889000">
              <a:lnSpc>
                <a:spcPct val="90000"/>
              </a:lnSpc>
              <a:spcBef>
                <a:spcPct val="0"/>
              </a:spcBef>
              <a:spcAft>
                <a:spcPts val="500"/>
              </a:spcAft>
            </a:pPr>
            <a:r>
              <a:rPr lang="en-US" altLang="en-US" dirty="0" smtClean="0">
                <a:cs typeface="Times New Roman" panose="02020603050405020304" pitchFamily="18" charset="0"/>
              </a:rPr>
              <a:t>Engineering</a:t>
            </a:r>
            <a:r>
              <a:rPr lang="en-US" altLang="en-US" sz="1400" dirty="0" smtClean="0">
                <a:cs typeface="Times New Roman" panose="02020603050405020304" pitchFamily="18" charset="0"/>
              </a:rPr>
              <a:t/>
            </a:r>
            <a:br>
              <a:rPr lang="en-US" altLang="en-US" sz="1400" dirty="0" smtClean="0">
                <a:cs typeface="Times New Roman" panose="02020603050405020304" pitchFamily="18" charset="0"/>
              </a:rPr>
            </a:br>
            <a:r>
              <a:rPr lang="en-US" altLang="en-US" sz="1200" dirty="0" smtClean="0">
                <a:cs typeface="Times New Roman" panose="02020603050405020304" pitchFamily="18" charset="0"/>
              </a:rPr>
              <a:t>(</a:t>
            </a:r>
            <a:r>
              <a:rPr lang="en-US" altLang="en-US" sz="1200" dirty="0">
                <a:cs typeface="Times New Roman" panose="02020603050405020304" pitchFamily="18" charset="0"/>
              </a:rPr>
              <a:t>Project </a:t>
            </a:r>
            <a:r>
              <a:rPr lang="en-US" altLang="en-US" sz="1200" dirty="0" smtClean="0">
                <a:cs typeface="Times New Roman" panose="02020603050405020304" pitchFamily="18" charset="0"/>
              </a:rPr>
              <a:t>Services</a:t>
            </a:r>
            <a:r>
              <a:rPr lang="en-US" altLang="en-US" sz="1200" dirty="0">
                <a:cs typeface="Times New Roman" panose="02020603050405020304" pitchFamily="18" charset="0"/>
              </a:rPr>
              <a:t>)</a:t>
            </a:r>
          </a:p>
          <a:p>
            <a:pPr marL="115888" lvl="0" indent="-115888" defTabSz="889000">
              <a:spcBef>
                <a:spcPct val="0"/>
              </a:spcBef>
              <a:spcAft>
                <a:spcPts val="500"/>
              </a:spcAft>
              <a:buFont typeface="Arial" panose="020B0604020202020204" pitchFamily="34" charset="0"/>
              <a:buChar char="•"/>
            </a:pPr>
            <a:r>
              <a:rPr lang="en-US" altLang="en-US" sz="1400" dirty="0">
                <a:cs typeface="Times New Roman" panose="02020603050405020304" pitchFamily="18" charset="0"/>
              </a:rPr>
              <a:t>First </a:t>
            </a:r>
            <a:r>
              <a:rPr lang="en-US" altLang="en-US" sz="1400" dirty="0" smtClean="0">
                <a:cs typeface="Times New Roman" panose="02020603050405020304" pitchFamily="18" charset="0"/>
              </a:rPr>
              <a:t>article</a:t>
            </a:r>
          </a:p>
          <a:p>
            <a:pPr marL="115888" lvl="0" indent="-115888" defTabSz="889000">
              <a:spcBef>
                <a:spcPct val="0"/>
              </a:spcBef>
              <a:spcAft>
                <a:spcPts val="500"/>
              </a:spcAft>
              <a:buFont typeface="Arial" panose="020B0604020202020204" pitchFamily="34" charset="0"/>
              <a:buChar char="•"/>
            </a:pPr>
            <a:r>
              <a:rPr lang="en-US" altLang="en-US" sz="1400" dirty="0" smtClean="0">
                <a:cs typeface="Times New Roman" panose="02020603050405020304" pitchFamily="18" charset="0"/>
              </a:rPr>
              <a:t>EVO/ECO </a:t>
            </a:r>
            <a:r>
              <a:rPr lang="en-US" altLang="en-US" sz="1400" dirty="0">
                <a:cs typeface="Times New Roman" panose="02020603050405020304" pitchFamily="18" charset="0"/>
              </a:rPr>
              <a:t>sustaining </a:t>
            </a:r>
            <a:r>
              <a:rPr lang="en-US" altLang="en-US" sz="1400" dirty="0" smtClean="0">
                <a:cs typeface="Times New Roman" panose="02020603050405020304" pitchFamily="18" charset="0"/>
              </a:rPr>
              <a:t>services</a:t>
            </a:r>
          </a:p>
          <a:p>
            <a:pPr marL="115888" lvl="0" indent="-115888" defTabSz="889000">
              <a:spcBef>
                <a:spcPct val="0"/>
              </a:spcBef>
              <a:spcAft>
                <a:spcPts val="500"/>
              </a:spcAft>
              <a:buFont typeface="Arial" panose="020B0604020202020204" pitchFamily="34" charset="0"/>
              <a:buChar char="•"/>
            </a:pPr>
            <a:r>
              <a:rPr lang="en-US" altLang="en-US" sz="1400" dirty="0" smtClean="0">
                <a:cs typeface="Times New Roman" panose="02020603050405020304" pitchFamily="18" charset="0"/>
              </a:rPr>
              <a:t>First </a:t>
            </a:r>
            <a:r>
              <a:rPr lang="en-US" altLang="en-US" sz="1400" dirty="0">
                <a:cs typeface="Times New Roman" panose="02020603050405020304" pitchFamily="18" charset="0"/>
              </a:rPr>
              <a:t>article lab </a:t>
            </a:r>
            <a:r>
              <a:rPr lang="en-US" altLang="en-US" sz="1400" dirty="0" smtClean="0">
                <a:cs typeface="Times New Roman" panose="02020603050405020304" pitchFamily="18" charset="0"/>
              </a:rPr>
              <a:t>for </a:t>
            </a:r>
            <a:r>
              <a:rPr lang="en-US" altLang="en-US" sz="1400" dirty="0">
                <a:cs typeface="Times New Roman" panose="02020603050405020304" pitchFamily="18" charset="0"/>
              </a:rPr>
              <a:t>non-disclosure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 y="1163195"/>
            <a:ext cx="4388616" cy="4572000"/>
          </a:xfrm>
          <a:prstGeom prst="rect">
            <a:avLst/>
          </a:prstGeom>
        </p:spPr>
      </p:pic>
    </p:spTree>
    <p:extLst>
      <p:ext uri="{BB962C8B-B14F-4D97-AF65-F5344CB8AC3E}">
        <p14:creationId xmlns:p14="http://schemas.microsoft.com/office/powerpoint/2010/main" val="2817105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Offerings: Data Center</a:t>
            </a:r>
            <a:endParaRPr lang="en-US" dirty="0"/>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1448" y="1002700"/>
            <a:ext cx="4323347" cy="480974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01" y="1011844"/>
            <a:ext cx="7200900" cy="4800600"/>
          </a:xfrm>
          <a:prstGeom prst="rect">
            <a:avLst/>
          </a:prstGeom>
        </p:spPr>
      </p:pic>
      <p:sp>
        <p:nvSpPr>
          <p:cNvPr id="9" name="Rectangle 8"/>
          <p:cNvSpPr/>
          <p:nvPr/>
        </p:nvSpPr>
        <p:spPr>
          <a:xfrm>
            <a:off x="4645054" y="2537974"/>
            <a:ext cx="3886200" cy="3077766"/>
          </a:xfrm>
          <a:prstGeom prst="rect">
            <a:avLst/>
          </a:prstGeom>
          <a:solidFill>
            <a:srgbClr val="E22422"/>
          </a:solidFill>
        </p:spPr>
        <p:txBody>
          <a:bodyPr wrap="square" tIns="182880">
            <a:spAutoFit/>
          </a:bodyPr>
          <a:lstStyle/>
          <a:p>
            <a:pPr marL="228600" lvl="3" indent="-228600">
              <a:spcAft>
                <a:spcPts val="600"/>
              </a:spcAft>
              <a:buClr>
                <a:schemeClr val="bg1"/>
              </a:buClr>
              <a:buFont typeface="Arial"/>
              <a:buChar char="•"/>
            </a:pPr>
            <a:r>
              <a:rPr lang="en-US" sz="1600" dirty="0" smtClean="0">
                <a:solidFill>
                  <a:schemeClr val="bg1"/>
                </a:solidFill>
              </a:rPr>
              <a:t>Supports both integration activities and IT Demo Central</a:t>
            </a:r>
          </a:p>
          <a:p>
            <a:pPr marL="228600" lvl="3" indent="-228600">
              <a:spcAft>
                <a:spcPts val="600"/>
              </a:spcAft>
              <a:buClr>
                <a:schemeClr val="bg1"/>
              </a:buClr>
              <a:buFont typeface="Arial"/>
              <a:buChar char="•"/>
            </a:pPr>
            <a:r>
              <a:rPr lang="en-US" sz="1600" dirty="0" smtClean="0">
                <a:solidFill>
                  <a:schemeClr val="bg1"/>
                </a:solidFill>
              </a:rPr>
              <a:t>Host customer servers for integration purposes with secure VPN access</a:t>
            </a:r>
          </a:p>
          <a:p>
            <a:pPr marL="228600" lvl="3" indent="-228600">
              <a:spcAft>
                <a:spcPts val="600"/>
              </a:spcAft>
              <a:buClr>
                <a:schemeClr val="bg1"/>
              </a:buClr>
              <a:buFont typeface="Arial"/>
              <a:buChar char="•"/>
            </a:pPr>
            <a:r>
              <a:rPr lang="en-US" sz="1600" dirty="0" smtClean="0">
                <a:solidFill>
                  <a:schemeClr val="bg1"/>
                </a:solidFill>
              </a:rPr>
              <a:t>Customer secure remote access to production systems</a:t>
            </a:r>
          </a:p>
          <a:p>
            <a:pPr marL="228600" lvl="3" indent="-228600">
              <a:spcAft>
                <a:spcPts val="600"/>
              </a:spcAft>
              <a:buClr>
                <a:schemeClr val="bg1"/>
              </a:buClr>
              <a:buFont typeface="Arial"/>
              <a:buChar char="•"/>
            </a:pPr>
            <a:r>
              <a:rPr lang="en-US" sz="1600" dirty="0" smtClean="0">
                <a:solidFill>
                  <a:schemeClr val="bg1"/>
                </a:solidFill>
              </a:rPr>
              <a:t>Provide custom storage solutions</a:t>
            </a:r>
          </a:p>
          <a:p>
            <a:pPr marL="228600" lvl="3" indent="-228600">
              <a:spcAft>
                <a:spcPts val="600"/>
              </a:spcAft>
              <a:buClr>
                <a:schemeClr val="bg1"/>
              </a:buClr>
              <a:buFont typeface="Arial"/>
              <a:buChar char="•"/>
            </a:pPr>
            <a:r>
              <a:rPr lang="en-US" sz="1600" dirty="0" smtClean="0">
                <a:solidFill>
                  <a:schemeClr val="bg1"/>
                </a:solidFill>
              </a:rPr>
              <a:t>House customer supplied images</a:t>
            </a:r>
          </a:p>
          <a:p>
            <a:pPr marL="0" lvl="3">
              <a:spcAft>
                <a:spcPts val="600"/>
              </a:spcAft>
              <a:buClr>
                <a:schemeClr val="bg1"/>
              </a:buClr>
            </a:pPr>
            <a:endParaRPr lang="en-US" sz="1600" dirty="0">
              <a:solidFill>
                <a:schemeClr val="bg1"/>
              </a:solidFill>
            </a:endParaRPr>
          </a:p>
        </p:txBody>
      </p:sp>
    </p:spTree>
    <p:extLst>
      <p:ext uri="{BB962C8B-B14F-4D97-AF65-F5344CB8AC3E}">
        <p14:creationId xmlns:p14="http://schemas.microsoft.com/office/powerpoint/2010/main" val="878036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2853375" y="989143"/>
            <a:ext cx="2834640" cy="2565089"/>
          </a:xfrm>
          <a:prstGeom prst="rect">
            <a:avLst/>
          </a:prstGeom>
          <a:solidFill>
            <a:srgbClr val="E22422"/>
          </a:solidFill>
          <a:ln>
            <a:noFill/>
          </a:ln>
        </p:spPr>
        <p:txBody>
          <a:bodyPr lIns="91429" tIns="91440" rIns="91429" bIns="91440"/>
          <a:lstStyle/>
          <a:p>
            <a:pPr>
              <a:spcAft>
                <a:spcPts val="600"/>
              </a:spcAft>
            </a:pPr>
            <a:r>
              <a:rPr lang="en-US" dirty="0" smtClean="0">
                <a:solidFill>
                  <a:schemeClr val="bg1"/>
                </a:solidFill>
                <a:cs typeface="Arial"/>
              </a:rPr>
              <a:t>Basic Services</a:t>
            </a:r>
          </a:p>
          <a:p>
            <a:pPr marL="233363" lvl="3" indent="-231775">
              <a:spcBef>
                <a:spcPts val="312"/>
              </a:spcBef>
              <a:spcAft>
                <a:spcPts val="600"/>
              </a:spcAft>
              <a:buClr>
                <a:schemeClr val="bg1"/>
              </a:buClr>
              <a:buFont typeface="Arial" panose="020B0604020202020204" pitchFamily="34" charset="0"/>
              <a:buChar char="•"/>
            </a:pPr>
            <a:r>
              <a:rPr lang="en-US" altLang="en-US" sz="1400" dirty="0">
                <a:solidFill>
                  <a:schemeClr val="bg1"/>
                </a:solidFill>
              </a:rPr>
              <a:t>Motherboard population</a:t>
            </a:r>
          </a:p>
          <a:p>
            <a:pPr marL="233363" lvl="3" indent="-231775">
              <a:spcBef>
                <a:spcPts val="312"/>
              </a:spcBef>
              <a:spcAft>
                <a:spcPts val="600"/>
              </a:spcAft>
              <a:buClr>
                <a:schemeClr val="bg1"/>
              </a:buClr>
              <a:buFont typeface="Arial" panose="020B0604020202020204" pitchFamily="34" charset="0"/>
              <a:buChar char="•"/>
            </a:pPr>
            <a:r>
              <a:rPr lang="en-US" altLang="en-US" sz="1400" dirty="0">
                <a:solidFill>
                  <a:schemeClr val="bg1"/>
                </a:solidFill>
              </a:rPr>
              <a:t>System and device testing</a:t>
            </a:r>
          </a:p>
          <a:p>
            <a:pPr marL="233363" lvl="3" indent="-231775">
              <a:spcBef>
                <a:spcPts val="312"/>
              </a:spcBef>
              <a:spcAft>
                <a:spcPts val="600"/>
              </a:spcAft>
              <a:buClr>
                <a:schemeClr val="bg1"/>
              </a:buClr>
              <a:buFont typeface="Arial" panose="020B0604020202020204" pitchFamily="34" charset="0"/>
              <a:buChar char="•"/>
            </a:pPr>
            <a:r>
              <a:rPr lang="en-US" altLang="en-US" sz="1400" dirty="0">
                <a:solidFill>
                  <a:schemeClr val="bg1"/>
                </a:solidFill>
              </a:rPr>
              <a:t>Mass-media drive duplication </a:t>
            </a:r>
            <a:r>
              <a:rPr lang="en-US" altLang="en-US" sz="1400" dirty="0" smtClean="0">
                <a:solidFill>
                  <a:schemeClr val="bg1"/>
                </a:solidFill>
              </a:rPr>
              <a:t>and </a:t>
            </a:r>
            <a:r>
              <a:rPr lang="en-US" altLang="en-US" sz="1400" dirty="0">
                <a:solidFill>
                  <a:schemeClr val="bg1"/>
                </a:solidFill>
              </a:rPr>
              <a:t>installation</a:t>
            </a:r>
          </a:p>
          <a:p>
            <a:pPr marL="233363" lvl="3" indent="-231775">
              <a:spcBef>
                <a:spcPts val="312"/>
              </a:spcBef>
              <a:spcAft>
                <a:spcPts val="600"/>
              </a:spcAft>
              <a:buClr>
                <a:schemeClr val="bg1"/>
              </a:buClr>
              <a:buFont typeface="Arial" panose="020B0604020202020204" pitchFamily="34" charset="0"/>
              <a:buChar char="•"/>
            </a:pPr>
            <a:r>
              <a:rPr lang="en-US" altLang="en-US" sz="1400" dirty="0">
                <a:solidFill>
                  <a:schemeClr val="bg1"/>
                </a:solidFill>
              </a:rPr>
              <a:t>Duplication of media (</a:t>
            </a:r>
            <a:r>
              <a:rPr lang="en-US" altLang="en-US" sz="1400" dirty="0" smtClean="0">
                <a:solidFill>
                  <a:schemeClr val="bg1"/>
                </a:solidFill>
              </a:rPr>
              <a:t>CD/DVD</a:t>
            </a:r>
            <a:r>
              <a:rPr lang="en-US" altLang="en-US" sz="1400" dirty="0">
                <a:solidFill>
                  <a:schemeClr val="bg1"/>
                </a:solidFill>
              </a:rPr>
              <a:t>, hard drive, </a:t>
            </a:r>
            <a:r>
              <a:rPr lang="en-US" altLang="en-US" sz="1400" dirty="0" smtClean="0">
                <a:solidFill>
                  <a:schemeClr val="bg1"/>
                </a:solidFill>
              </a:rPr>
              <a:t/>
            </a:r>
            <a:br>
              <a:rPr lang="en-US" altLang="en-US" sz="1400" dirty="0" smtClean="0">
                <a:solidFill>
                  <a:schemeClr val="bg1"/>
                </a:solidFill>
              </a:rPr>
            </a:br>
            <a:r>
              <a:rPr lang="en-US" altLang="en-US" sz="1400" dirty="0" smtClean="0">
                <a:solidFill>
                  <a:schemeClr val="bg1"/>
                </a:solidFill>
              </a:rPr>
              <a:t>compact </a:t>
            </a:r>
            <a:r>
              <a:rPr lang="en-US" altLang="en-US" sz="1400" dirty="0">
                <a:solidFill>
                  <a:schemeClr val="bg1"/>
                </a:solidFill>
              </a:rPr>
              <a:t>flash, USB)</a:t>
            </a:r>
          </a:p>
          <a:p>
            <a:pPr>
              <a:spcAft>
                <a:spcPts val="600"/>
              </a:spcAft>
            </a:pPr>
            <a:endParaRPr lang="en-US" sz="1400" cap="all" dirty="0">
              <a:solidFill>
                <a:schemeClr val="bg1"/>
              </a:solidFill>
              <a:cs typeface="Arial"/>
            </a:endParaRPr>
          </a:p>
        </p:txBody>
      </p:sp>
      <p:sp>
        <p:nvSpPr>
          <p:cNvPr id="9" name="Subtitle 2"/>
          <p:cNvSpPr txBox="1">
            <a:spLocks/>
          </p:cNvSpPr>
          <p:nvPr/>
        </p:nvSpPr>
        <p:spPr>
          <a:xfrm>
            <a:off x="2853375" y="3613867"/>
            <a:ext cx="2834640" cy="2165843"/>
          </a:xfrm>
          <a:prstGeom prst="rect">
            <a:avLst/>
          </a:prstGeom>
          <a:solidFill>
            <a:srgbClr val="8CB31A"/>
          </a:solidFill>
          <a:ln>
            <a:noFill/>
          </a:ln>
        </p:spPr>
        <p:txBody>
          <a:bodyPr lIns="91429" tIns="91440" rIns="91429" bIns="91440"/>
          <a:lstStyle/>
          <a:p>
            <a:pPr>
              <a:spcAft>
                <a:spcPts val="600"/>
              </a:spcAft>
            </a:pPr>
            <a:r>
              <a:rPr lang="en-US" dirty="0" smtClean="0">
                <a:solidFill>
                  <a:schemeClr val="bg1"/>
                </a:solidFill>
                <a:cs typeface="Arial"/>
              </a:rPr>
              <a:t>Custom/Premium Orders</a:t>
            </a:r>
          </a:p>
          <a:p>
            <a:pPr marL="233363" lvl="3" indent="-231775">
              <a:spcBef>
                <a:spcPts val="312"/>
              </a:spcBef>
              <a:spcAft>
                <a:spcPts val="600"/>
              </a:spcAft>
              <a:buClr>
                <a:schemeClr val="bg1"/>
              </a:buClr>
              <a:buFont typeface="Arial" panose="020B0604020202020204" pitchFamily="34" charset="0"/>
              <a:buChar char="•"/>
            </a:pPr>
            <a:r>
              <a:rPr lang="en-US" altLang="en-US" sz="1400" dirty="0">
                <a:solidFill>
                  <a:schemeClr val="bg1"/>
                </a:solidFill>
              </a:rPr>
              <a:t>Custom </a:t>
            </a:r>
            <a:r>
              <a:rPr lang="en-US" altLang="en-US" sz="1400" dirty="0" smtClean="0">
                <a:solidFill>
                  <a:schemeClr val="bg1"/>
                </a:solidFill>
              </a:rPr>
              <a:t>cabling/racking</a:t>
            </a:r>
            <a:endParaRPr lang="en-US" altLang="en-US" sz="1400" dirty="0">
              <a:solidFill>
                <a:schemeClr val="bg1"/>
              </a:solidFill>
            </a:endParaRPr>
          </a:p>
          <a:p>
            <a:pPr marL="233363" lvl="3" indent="-231775">
              <a:spcBef>
                <a:spcPts val="312"/>
              </a:spcBef>
              <a:spcAft>
                <a:spcPts val="600"/>
              </a:spcAft>
              <a:buClr>
                <a:schemeClr val="bg1"/>
              </a:buClr>
              <a:buFont typeface="Arial" panose="020B0604020202020204" pitchFamily="34" charset="0"/>
              <a:buChar char="•"/>
            </a:pPr>
            <a:r>
              <a:rPr lang="en-US" altLang="en-US" sz="1400" dirty="0">
                <a:solidFill>
                  <a:schemeClr val="bg1"/>
                </a:solidFill>
              </a:rPr>
              <a:t>Custom </a:t>
            </a:r>
            <a:r>
              <a:rPr lang="en-US" altLang="en-US" sz="1400" dirty="0" smtClean="0">
                <a:solidFill>
                  <a:schemeClr val="bg1"/>
                </a:solidFill>
              </a:rPr>
              <a:t>displays/kiosks</a:t>
            </a:r>
            <a:br>
              <a:rPr lang="en-US" altLang="en-US" sz="1400" dirty="0" smtClean="0">
                <a:solidFill>
                  <a:schemeClr val="bg1"/>
                </a:solidFill>
              </a:rPr>
            </a:br>
            <a:r>
              <a:rPr lang="en-US" altLang="en-US" sz="1400" dirty="0" smtClean="0">
                <a:solidFill>
                  <a:schemeClr val="bg1"/>
                </a:solidFill>
              </a:rPr>
              <a:t>(</a:t>
            </a:r>
            <a:r>
              <a:rPr lang="en-US" altLang="en-US" sz="1400" dirty="0">
                <a:solidFill>
                  <a:schemeClr val="bg1"/>
                </a:solidFill>
              </a:rPr>
              <a:t>touch screen application)</a:t>
            </a:r>
          </a:p>
          <a:p>
            <a:pPr marL="233363" lvl="3" indent="-231775">
              <a:spcBef>
                <a:spcPts val="312"/>
              </a:spcBef>
              <a:spcAft>
                <a:spcPts val="600"/>
              </a:spcAft>
              <a:buClr>
                <a:schemeClr val="bg1"/>
              </a:buClr>
              <a:buFont typeface="Arial" panose="020B0604020202020204" pitchFamily="34" charset="0"/>
              <a:buChar char="•"/>
            </a:pPr>
            <a:r>
              <a:rPr lang="en-US" altLang="en-US" sz="1400" dirty="0">
                <a:solidFill>
                  <a:schemeClr val="bg1"/>
                </a:solidFill>
              </a:rPr>
              <a:t>Multi-system and custom solution </a:t>
            </a:r>
            <a:r>
              <a:rPr lang="en-US" altLang="en-US" sz="1400" dirty="0" smtClean="0">
                <a:solidFill>
                  <a:schemeClr val="bg1"/>
                </a:solidFill>
              </a:rPr>
              <a:t>Integration</a:t>
            </a:r>
            <a:endParaRPr lang="en-US" sz="1400" cap="all" dirty="0">
              <a:solidFill>
                <a:schemeClr val="bg1"/>
              </a:solidFill>
              <a:cs typeface="Arial"/>
            </a:endParaRPr>
          </a:p>
          <a:p>
            <a:pPr marL="0" lvl="1">
              <a:spcAft>
                <a:spcPts val="600"/>
              </a:spcAft>
            </a:pPr>
            <a:endParaRPr lang="en-US" sz="1400" cap="all" dirty="0">
              <a:solidFill>
                <a:schemeClr val="bg1"/>
              </a:solidFill>
              <a:cs typeface="Arial"/>
            </a:endParaRPr>
          </a:p>
        </p:txBody>
      </p:sp>
      <p:sp>
        <p:nvSpPr>
          <p:cNvPr id="10" name="Subtitle 2"/>
          <p:cNvSpPr txBox="1">
            <a:spLocks/>
          </p:cNvSpPr>
          <p:nvPr/>
        </p:nvSpPr>
        <p:spPr>
          <a:xfrm>
            <a:off x="5753211" y="999082"/>
            <a:ext cx="2895075" cy="4780629"/>
          </a:xfrm>
          <a:prstGeom prst="rect">
            <a:avLst/>
          </a:prstGeom>
          <a:solidFill>
            <a:srgbClr val="0593BC"/>
          </a:solidFill>
          <a:ln>
            <a:noFill/>
          </a:ln>
        </p:spPr>
        <p:txBody>
          <a:bodyPr lIns="91429" tIns="91440" rIns="91429" bIns="91440"/>
          <a:lstStyle/>
          <a:p>
            <a:pPr>
              <a:spcAft>
                <a:spcPts val="600"/>
              </a:spcAft>
            </a:pPr>
            <a:r>
              <a:rPr lang="en-US" dirty="0" smtClean="0">
                <a:solidFill>
                  <a:schemeClr val="bg1"/>
                </a:solidFill>
                <a:cs typeface="Arial"/>
              </a:rPr>
              <a:t>Advanced Services</a:t>
            </a:r>
          </a:p>
          <a:p>
            <a:pPr marL="233363" lvl="3" indent="-231775">
              <a:spcBef>
                <a:spcPts val="312"/>
              </a:spcBef>
              <a:spcAft>
                <a:spcPts val="600"/>
              </a:spcAft>
              <a:buClr>
                <a:schemeClr val="bg1"/>
              </a:buClr>
              <a:buFont typeface="Arial" panose="020B0604020202020204" pitchFamily="34" charset="0"/>
              <a:buChar char="•"/>
            </a:pPr>
            <a:r>
              <a:rPr lang="en-US" altLang="en-US" sz="1400" dirty="0">
                <a:solidFill>
                  <a:schemeClr val="bg1"/>
                </a:solidFill>
              </a:rPr>
              <a:t>Customer-owned inventory (COI) install</a:t>
            </a:r>
          </a:p>
          <a:p>
            <a:pPr marL="233363" lvl="3" indent="-231775">
              <a:spcBef>
                <a:spcPts val="312"/>
              </a:spcBef>
              <a:spcAft>
                <a:spcPts val="600"/>
              </a:spcAft>
              <a:buClr>
                <a:schemeClr val="bg1"/>
              </a:buClr>
              <a:buFont typeface="Arial" panose="020B0604020202020204" pitchFamily="34" charset="0"/>
              <a:buChar char="•"/>
            </a:pPr>
            <a:r>
              <a:rPr lang="en-US" altLang="en-US" sz="1400" dirty="0" smtClean="0">
                <a:solidFill>
                  <a:schemeClr val="bg1"/>
                </a:solidFill>
              </a:rPr>
              <a:t>RAID/cluster </a:t>
            </a:r>
            <a:r>
              <a:rPr lang="en-US" altLang="en-US" sz="1400" dirty="0">
                <a:solidFill>
                  <a:schemeClr val="bg1"/>
                </a:solidFill>
              </a:rPr>
              <a:t>setup</a:t>
            </a:r>
          </a:p>
          <a:p>
            <a:pPr marL="233363" lvl="3" indent="-231775">
              <a:spcBef>
                <a:spcPts val="312"/>
              </a:spcBef>
              <a:spcAft>
                <a:spcPts val="600"/>
              </a:spcAft>
              <a:buClr>
                <a:schemeClr val="bg1"/>
              </a:buClr>
              <a:buFont typeface="Arial" panose="020B0604020202020204" pitchFamily="34" charset="0"/>
              <a:buChar char="•"/>
            </a:pPr>
            <a:r>
              <a:rPr lang="en-US" altLang="en-US" sz="1400" dirty="0" smtClean="0">
                <a:solidFill>
                  <a:schemeClr val="bg1"/>
                </a:solidFill>
              </a:rPr>
              <a:t>Server/workstation </a:t>
            </a:r>
            <a:r>
              <a:rPr lang="en-US" altLang="en-US" sz="1400" dirty="0">
                <a:solidFill>
                  <a:schemeClr val="bg1"/>
                </a:solidFill>
              </a:rPr>
              <a:t>configuration</a:t>
            </a:r>
          </a:p>
          <a:p>
            <a:pPr marL="233363" lvl="3" indent="-231775">
              <a:spcBef>
                <a:spcPts val="312"/>
              </a:spcBef>
              <a:spcAft>
                <a:spcPts val="600"/>
              </a:spcAft>
              <a:buClr>
                <a:schemeClr val="bg1"/>
              </a:buClr>
              <a:buFont typeface="Arial" panose="020B0604020202020204" pitchFamily="34" charset="0"/>
              <a:buChar char="•"/>
            </a:pPr>
            <a:r>
              <a:rPr lang="en-US" altLang="en-US" sz="1400" dirty="0" smtClean="0">
                <a:solidFill>
                  <a:schemeClr val="bg1"/>
                </a:solidFill>
              </a:rPr>
              <a:t>SAN/NAS </a:t>
            </a:r>
            <a:r>
              <a:rPr lang="en-US" altLang="en-US" sz="1400" dirty="0">
                <a:solidFill>
                  <a:schemeClr val="bg1"/>
                </a:solidFill>
              </a:rPr>
              <a:t>and expansion storage builds</a:t>
            </a:r>
          </a:p>
          <a:p>
            <a:pPr marL="233363" lvl="3" indent="-231775">
              <a:spcBef>
                <a:spcPts val="312"/>
              </a:spcBef>
              <a:spcAft>
                <a:spcPts val="600"/>
              </a:spcAft>
              <a:buClr>
                <a:schemeClr val="bg1"/>
              </a:buClr>
              <a:buFont typeface="Arial" panose="020B0604020202020204" pitchFamily="34" charset="0"/>
              <a:buChar char="•"/>
            </a:pPr>
            <a:r>
              <a:rPr lang="en-US" altLang="en-US" sz="1400" dirty="0">
                <a:solidFill>
                  <a:schemeClr val="bg1"/>
                </a:solidFill>
              </a:rPr>
              <a:t>Custom wireless device builds  (Mobility /  RFID / OEM </a:t>
            </a:r>
            <a:r>
              <a:rPr lang="en-US" altLang="en-US" sz="1400" dirty="0" smtClean="0">
                <a:solidFill>
                  <a:schemeClr val="bg1"/>
                </a:solidFill>
              </a:rPr>
              <a:t>handheld </a:t>
            </a:r>
            <a:r>
              <a:rPr lang="en-US" altLang="en-US" sz="1400" dirty="0">
                <a:solidFill>
                  <a:schemeClr val="bg1"/>
                </a:solidFill>
              </a:rPr>
              <a:t>device builds)</a:t>
            </a:r>
          </a:p>
          <a:p>
            <a:pPr marL="233363" lvl="3" indent="-231775">
              <a:spcBef>
                <a:spcPts val="312"/>
              </a:spcBef>
              <a:spcAft>
                <a:spcPts val="600"/>
              </a:spcAft>
              <a:buClr>
                <a:schemeClr val="bg1"/>
              </a:buClr>
              <a:buFont typeface="Arial" panose="020B0604020202020204" pitchFamily="34" charset="0"/>
              <a:buChar char="•"/>
            </a:pPr>
            <a:r>
              <a:rPr lang="en-US" altLang="en-US" sz="1400" dirty="0">
                <a:solidFill>
                  <a:schemeClr val="bg1"/>
                </a:solidFill>
              </a:rPr>
              <a:t>Cable management</a:t>
            </a:r>
          </a:p>
          <a:p>
            <a:pPr marL="233363" lvl="3" indent="-231775">
              <a:spcBef>
                <a:spcPts val="312"/>
              </a:spcBef>
              <a:spcAft>
                <a:spcPts val="600"/>
              </a:spcAft>
              <a:buClr>
                <a:schemeClr val="bg1"/>
              </a:buClr>
              <a:buFont typeface="Arial" panose="020B0604020202020204" pitchFamily="34" charset="0"/>
              <a:buChar char="•"/>
            </a:pPr>
            <a:r>
              <a:rPr lang="en-US" altLang="en-US" sz="1400" dirty="0">
                <a:solidFill>
                  <a:schemeClr val="bg1"/>
                </a:solidFill>
              </a:rPr>
              <a:t>Custom hardware integration</a:t>
            </a:r>
          </a:p>
          <a:p>
            <a:pPr marL="233363" lvl="3" indent="-231775">
              <a:spcBef>
                <a:spcPts val="312"/>
              </a:spcBef>
              <a:spcAft>
                <a:spcPts val="600"/>
              </a:spcAft>
              <a:buClr>
                <a:schemeClr val="bg1"/>
              </a:buClr>
              <a:buFont typeface="Arial" panose="020B0604020202020204" pitchFamily="34" charset="0"/>
              <a:buChar char="•"/>
            </a:pPr>
            <a:r>
              <a:rPr lang="en-US" sz="1400" dirty="0">
                <a:solidFill>
                  <a:schemeClr val="bg1"/>
                </a:solidFill>
              </a:rPr>
              <a:t>Comprehensive rack, stack, cable, label, power balance and document</a:t>
            </a:r>
            <a:endParaRPr lang="en-US" altLang="en-US" sz="1400" dirty="0">
              <a:solidFill>
                <a:schemeClr val="bg1"/>
              </a:solidFill>
            </a:endParaRPr>
          </a:p>
          <a:p>
            <a:pPr>
              <a:spcAft>
                <a:spcPts val="600"/>
              </a:spcAft>
            </a:pPr>
            <a:endParaRPr lang="en-US" sz="1400" cap="all" dirty="0">
              <a:solidFill>
                <a:schemeClr val="bg1"/>
              </a:solidFill>
              <a:cs typeface="Arial"/>
            </a:endParaRPr>
          </a:p>
        </p:txBody>
      </p:sp>
      <p:sp>
        <p:nvSpPr>
          <p:cNvPr id="3" name="Title 2"/>
          <p:cNvSpPr>
            <a:spLocks noGrp="1"/>
          </p:cNvSpPr>
          <p:nvPr>
            <p:ph type="title"/>
          </p:nvPr>
        </p:nvSpPr>
        <p:spPr/>
        <p:txBody>
          <a:bodyPr/>
          <a:lstStyle/>
          <a:p>
            <a:r>
              <a:rPr lang="en-US" dirty="0" smtClean="0"/>
              <a:t>Service Offerings:  Hardware Integration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87" y="979111"/>
            <a:ext cx="2376297" cy="4800600"/>
          </a:xfrm>
          <a:prstGeom prst="rect">
            <a:avLst/>
          </a:prstGeom>
        </p:spPr>
      </p:pic>
    </p:spTree>
    <p:extLst>
      <p:ext uri="{BB962C8B-B14F-4D97-AF65-F5344CB8AC3E}">
        <p14:creationId xmlns:p14="http://schemas.microsoft.com/office/powerpoint/2010/main" val="105038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4"/>
          <p:cNvSpPr>
            <a:spLocks noGrp="1"/>
          </p:cNvSpPr>
          <p:nvPr>
            <p:ph sz="quarter" idx="10"/>
          </p:nvPr>
        </p:nvSpPr>
        <p:spPr>
          <a:xfrm>
            <a:off x="4762701" y="868770"/>
            <a:ext cx="3971294" cy="2243512"/>
          </a:xfrm>
          <a:prstGeom prst="rect">
            <a:avLst/>
          </a:prstGeom>
          <a:solidFill>
            <a:schemeClr val="tx2"/>
          </a:solidFill>
        </p:spPr>
        <p:txBody>
          <a:bodyPr tIns="182880">
            <a:noAutofit/>
          </a:bodyPr>
          <a:lstStyle/>
          <a:p>
            <a:pPr marL="236538" lvl="2" indent="-236538" defTabSz="228600">
              <a:spcBef>
                <a:spcPts val="300"/>
              </a:spcBef>
              <a:spcAft>
                <a:spcPts val="300"/>
              </a:spcAft>
              <a:buClr>
                <a:schemeClr val="bg1"/>
              </a:buClr>
              <a:defRPr/>
            </a:pPr>
            <a:r>
              <a:rPr lang="en-US" sz="1400" dirty="0" smtClean="0">
                <a:solidFill>
                  <a:schemeClr val="bg1"/>
                </a:solidFill>
                <a:cs typeface="Arial" panose="020B0604020202020204" pitchFamily="34" charset="0"/>
              </a:rPr>
              <a:t>Full </a:t>
            </a:r>
            <a:r>
              <a:rPr lang="en-US" sz="1400" dirty="0">
                <a:solidFill>
                  <a:schemeClr val="bg1"/>
                </a:solidFill>
                <a:cs typeface="Arial" panose="020B0604020202020204" pitchFamily="34" charset="0"/>
              </a:rPr>
              <a:t>service for all s</a:t>
            </a:r>
            <a:r>
              <a:rPr lang="en-US" sz="1400" dirty="0" smtClean="0">
                <a:solidFill>
                  <a:schemeClr val="bg1"/>
                </a:solidFill>
                <a:cs typeface="Arial" panose="020B0604020202020204" pitchFamily="34" charset="0"/>
              </a:rPr>
              <a:t>olution units</a:t>
            </a:r>
            <a:endParaRPr lang="en-US" sz="1400" dirty="0">
              <a:solidFill>
                <a:schemeClr val="bg1"/>
              </a:solidFill>
              <a:cs typeface="Arial" panose="020B0604020202020204" pitchFamily="34" charset="0"/>
            </a:endParaRPr>
          </a:p>
          <a:p>
            <a:pPr marL="236538" lvl="2" indent="-236538" defTabSz="228600">
              <a:spcBef>
                <a:spcPts val="300"/>
              </a:spcBef>
              <a:spcAft>
                <a:spcPts val="300"/>
              </a:spcAft>
              <a:buClr>
                <a:schemeClr val="bg1"/>
              </a:buClr>
              <a:defRPr/>
            </a:pPr>
            <a:r>
              <a:rPr lang="en-US" sz="1400" dirty="0" smtClean="0">
                <a:solidFill>
                  <a:schemeClr val="bg1"/>
                </a:solidFill>
                <a:cs typeface="Arial" panose="020B0604020202020204" pitchFamily="34" charset="0"/>
              </a:rPr>
              <a:t>Complete </a:t>
            </a:r>
            <a:r>
              <a:rPr lang="en-US" sz="1400" dirty="0">
                <a:solidFill>
                  <a:schemeClr val="bg1"/>
                </a:solidFill>
                <a:cs typeface="Arial" panose="020B0604020202020204" pitchFamily="34" charset="0"/>
              </a:rPr>
              <a:t>UPS </a:t>
            </a:r>
            <a:r>
              <a:rPr lang="en-US" sz="1400" dirty="0" smtClean="0">
                <a:solidFill>
                  <a:schemeClr val="bg1"/>
                </a:solidFill>
                <a:cs typeface="Arial" panose="020B0604020202020204" pitchFamily="34" charset="0"/>
              </a:rPr>
              <a:t>and generator coverage</a:t>
            </a:r>
            <a:endParaRPr lang="en-US" sz="1400" dirty="0">
              <a:solidFill>
                <a:schemeClr val="bg1"/>
              </a:solidFill>
              <a:cs typeface="Arial" panose="020B0604020202020204" pitchFamily="34" charset="0"/>
            </a:endParaRPr>
          </a:p>
          <a:p>
            <a:pPr marL="236538" lvl="2" indent="-236538" defTabSz="228600">
              <a:spcBef>
                <a:spcPts val="300"/>
              </a:spcBef>
              <a:spcAft>
                <a:spcPts val="300"/>
              </a:spcAft>
              <a:buClr>
                <a:schemeClr val="bg1"/>
              </a:buClr>
              <a:defRPr/>
            </a:pPr>
            <a:r>
              <a:rPr lang="en-US" sz="1400" dirty="0">
                <a:solidFill>
                  <a:schemeClr val="bg1"/>
                </a:solidFill>
              </a:rPr>
              <a:t>Cisco L6 </a:t>
            </a:r>
            <a:r>
              <a:rPr lang="en-US" sz="1400" dirty="0" smtClean="0">
                <a:solidFill>
                  <a:schemeClr val="bg1"/>
                </a:solidFill>
              </a:rPr>
              <a:t>site certification</a:t>
            </a:r>
            <a:endParaRPr lang="en-US" sz="1400" dirty="0">
              <a:solidFill>
                <a:schemeClr val="bg1"/>
              </a:solidFill>
            </a:endParaRPr>
          </a:p>
          <a:p>
            <a:pPr marL="236538" lvl="2" indent="-236538" defTabSz="228600">
              <a:spcBef>
                <a:spcPts val="300"/>
              </a:spcBef>
              <a:spcAft>
                <a:spcPts val="300"/>
              </a:spcAft>
              <a:buClr>
                <a:schemeClr val="bg1"/>
              </a:buClr>
              <a:defRPr/>
            </a:pPr>
            <a:r>
              <a:rPr lang="en-US" altLang="en-US" sz="1400" dirty="0" smtClean="0">
                <a:solidFill>
                  <a:schemeClr val="bg1"/>
                </a:solidFill>
                <a:cs typeface="Arial" panose="020B0604020202020204" pitchFamily="34" charset="0"/>
              </a:rPr>
              <a:t>Alternate </a:t>
            </a:r>
            <a:r>
              <a:rPr lang="en-US" altLang="en-US" sz="1400" dirty="0">
                <a:solidFill>
                  <a:schemeClr val="bg1"/>
                </a:solidFill>
                <a:cs typeface="Arial" panose="020B0604020202020204" pitchFamily="34" charset="0"/>
              </a:rPr>
              <a:t>manufacturing site for </a:t>
            </a:r>
            <a:r>
              <a:rPr lang="en-US" altLang="en-US" sz="1400" dirty="0" smtClean="0">
                <a:solidFill>
                  <a:schemeClr val="bg1"/>
                </a:solidFill>
                <a:cs typeface="Arial" panose="020B0604020202020204" pitchFamily="34" charset="0"/>
              </a:rPr>
              <a:t>UL/CSA/TUV and </a:t>
            </a:r>
            <a:r>
              <a:rPr lang="en-US" altLang="en-US" sz="1400" dirty="0">
                <a:solidFill>
                  <a:schemeClr val="bg1"/>
                </a:solidFill>
                <a:cs typeface="Arial" panose="020B0604020202020204" pitchFamily="34" charset="0"/>
              </a:rPr>
              <a:t>FDA </a:t>
            </a:r>
            <a:r>
              <a:rPr lang="en-US" altLang="en-US" sz="1400" dirty="0" smtClean="0">
                <a:solidFill>
                  <a:schemeClr val="bg1"/>
                </a:solidFill>
                <a:cs typeface="Arial" panose="020B0604020202020204" pitchFamily="34" charset="0"/>
              </a:rPr>
              <a:t>requirements</a:t>
            </a:r>
            <a:endParaRPr lang="en-US" sz="1200" dirty="0">
              <a:solidFill>
                <a:schemeClr val="bg1"/>
              </a:solidFill>
              <a:cs typeface="Arial" panose="020B0604020202020204" pitchFamily="34" charset="0"/>
            </a:endParaRPr>
          </a:p>
        </p:txBody>
      </p:sp>
      <p:sp>
        <p:nvSpPr>
          <p:cNvPr id="4" name="Title 3"/>
          <p:cNvSpPr>
            <a:spLocks noGrp="1"/>
          </p:cNvSpPr>
          <p:nvPr>
            <p:ph type="title"/>
          </p:nvPr>
        </p:nvSpPr>
        <p:spPr/>
        <p:txBody>
          <a:bodyPr/>
          <a:lstStyle/>
          <a:p>
            <a:pPr algn="ctr"/>
            <a:r>
              <a:rPr lang="en-US" dirty="0" smtClean="0"/>
              <a:t>Western Solution Showcase Center, Chandler, Arizona</a:t>
            </a:r>
            <a:endParaRPr lang="en-US" dirty="0"/>
          </a:p>
        </p:txBody>
      </p:sp>
      <p:graphicFrame>
        <p:nvGraphicFramePr>
          <p:cNvPr id="31" name="Table 30"/>
          <p:cNvGraphicFramePr>
            <a:graphicFrameLocks noGrp="1"/>
          </p:cNvGraphicFramePr>
          <p:nvPr>
            <p:extLst>
              <p:ext uri="{D42A27DB-BD31-4B8C-83A1-F6EECF244321}">
                <p14:modId xmlns:p14="http://schemas.microsoft.com/office/powerpoint/2010/main" val="1012528147"/>
              </p:ext>
            </p:extLst>
          </p:nvPr>
        </p:nvGraphicFramePr>
        <p:xfrm>
          <a:off x="419135" y="3374379"/>
          <a:ext cx="4142232" cy="2108816"/>
        </p:xfrm>
        <a:graphic>
          <a:graphicData uri="http://schemas.openxmlformats.org/drawingml/2006/table">
            <a:tbl>
              <a:tblPr>
                <a:tableStyleId>{8FD4443E-F989-4FC4-A0C8-D5A2AF1F390B}</a:tableStyleId>
              </a:tblPr>
              <a:tblGrid>
                <a:gridCol w="1566678"/>
                <a:gridCol w="2575554"/>
              </a:tblGrid>
              <a:tr h="462896">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smtClean="0"/>
                        <a:t>Integration &amp; Logistics Facility</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21,182 sq. m. (228,000 sq. ft.)</a:t>
                      </a:r>
                      <a:endParaRPr lang="en-US" sz="1200" dirty="0">
                        <a:solidFill>
                          <a:srgbClr val="02406E"/>
                        </a:solidFill>
                      </a:endParaRPr>
                    </a:p>
                  </a:txBody>
                  <a:tcPr/>
                </a:tc>
              </a:tr>
              <a:tr h="27432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smtClean="0"/>
                        <a:t>Repair Depot</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279 sq. m. (3,000 sq. ft.)</a:t>
                      </a:r>
                      <a:endParaRPr lang="en-US" sz="1200" dirty="0">
                        <a:solidFill>
                          <a:srgbClr val="02406E"/>
                        </a:solidFill>
                      </a:endParaRPr>
                    </a:p>
                  </a:txBody>
                  <a:tcPr/>
                </a:tc>
              </a:tr>
              <a:tr h="27432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smtClean="0"/>
                        <a:t>Integration</a:t>
                      </a:r>
                      <a:r>
                        <a:rPr lang="en-US" sz="1200" baseline="0" dirty="0" smtClean="0"/>
                        <a:t> Space</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4,181 sq. m. (45,000 sq. ft.)</a:t>
                      </a:r>
                      <a:endParaRPr lang="en-US" sz="1200" dirty="0">
                        <a:solidFill>
                          <a:srgbClr val="02406E"/>
                        </a:solidFill>
                      </a:endParaRPr>
                    </a:p>
                  </a:txBody>
                  <a:tcPr/>
                </a:tc>
              </a:tr>
              <a:tr h="27432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smtClean="0"/>
                        <a:t>Warehousing</a:t>
                      </a:r>
                      <a:r>
                        <a:rPr lang="en-US" sz="1200" baseline="0" dirty="0" smtClean="0"/>
                        <a:t> Space</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11,334 sq. m. (122,000 sq. ft.)</a:t>
                      </a:r>
                      <a:endParaRPr lang="en-US" sz="1200" dirty="0">
                        <a:solidFill>
                          <a:srgbClr val="02406E"/>
                        </a:solidFill>
                      </a:endParaRPr>
                    </a:p>
                  </a:txBody>
                  <a:tcPr/>
                </a:tc>
              </a:tr>
              <a:tr h="27432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smtClean="0"/>
                        <a:t>First Article Lab</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279 sq. m. (3,000 sq. ft.)</a:t>
                      </a:r>
                      <a:endParaRPr lang="en-US" sz="1200" dirty="0">
                        <a:solidFill>
                          <a:srgbClr val="02406E"/>
                        </a:solidFill>
                      </a:endParaRPr>
                    </a:p>
                  </a:txBody>
                  <a:tcPr/>
                </a:tc>
              </a:tr>
              <a:tr h="27432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smtClean="0"/>
                        <a:t>Data Center</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93 sq. m. (1,000 sq. ft.)</a:t>
                      </a:r>
                      <a:endParaRPr lang="en-US" sz="1200" dirty="0">
                        <a:solidFill>
                          <a:srgbClr val="02406E"/>
                        </a:solidFill>
                      </a:endParaRPr>
                    </a:p>
                  </a:txBody>
                  <a:tcPr/>
                </a:tc>
              </a:tr>
              <a:tr h="27432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smtClean="0"/>
                        <a:t>LED Light Lab</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84 sq. m. (900 sq. ft.)</a:t>
                      </a:r>
                      <a:endParaRPr lang="en-US" sz="1200" dirty="0">
                        <a:solidFill>
                          <a:srgbClr val="02406E"/>
                        </a:solidFill>
                      </a:endParaRPr>
                    </a:p>
                  </a:txBody>
                  <a:tcPr/>
                </a:tc>
              </a:tr>
            </a:tbl>
          </a:graphicData>
        </a:graphic>
      </p:graphicFrame>
      <p:pic>
        <p:nvPicPr>
          <p:cNvPr id="44" name="Picture 4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567" y="839954"/>
            <a:ext cx="4114800" cy="2272328"/>
          </a:xfrm>
          <a:prstGeom prst="rect">
            <a:avLst/>
          </a:prstGeom>
        </p:spPr>
      </p:pic>
      <p:grpSp>
        <p:nvGrpSpPr>
          <p:cNvPr id="22" name="Group 21"/>
          <p:cNvGrpSpPr/>
          <p:nvPr/>
        </p:nvGrpSpPr>
        <p:grpSpPr>
          <a:xfrm>
            <a:off x="5206080" y="3650127"/>
            <a:ext cx="875725" cy="1304072"/>
            <a:chOff x="3596957" y="1745065"/>
            <a:chExt cx="755968" cy="1363161"/>
          </a:xfrm>
        </p:grpSpPr>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6957" y="1745065"/>
              <a:ext cx="755968" cy="1354096"/>
            </a:xfrm>
            <a:prstGeom prst="rect">
              <a:avLst/>
            </a:prstGeom>
          </p:spPr>
        </p:pic>
        <p:sp>
          <p:nvSpPr>
            <p:cNvPr id="24" name="TextBox 23"/>
            <p:cNvSpPr txBox="1"/>
            <p:nvPr/>
          </p:nvSpPr>
          <p:spPr>
            <a:xfrm>
              <a:off x="3609904" y="2899106"/>
              <a:ext cx="647700" cy="209120"/>
            </a:xfrm>
            <a:prstGeom prst="rect">
              <a:avLst/>
            </a:prstGeom>
            <a:noFill/>
          </p:spPr>
          <p:txBody>
            <a:bodyPr wrap="square" rtlCol="0">
              <a:spAutoFit/>
            </a:bodyPr>
            <a:lstStyle/>
            <a:p>
              <a:pPr algn="ctr"/>
              <a:r>
                <a:rPr lang="en-US" sz="700" b="1" dirty="0" smtClean="0"/>
                <a:t>ISO 9001</a:t>
              </a:r>
              <a:endParaRPr lang="en-US" sz="700" b="1" dirty="0"/>
            </a:p>
          </p:txBody>
        </p:sp>
      </p:grpSp>
      <p:grpSp>
        <p:nvGrpSpPr>
          <p:cNvPr id="25" name="Group 24"/>
          <p:cNvGrpSpPr/>
          <p:nvPr/>
        </p:nvGrpSpPr>
        <p:grpSpPr>
          <a:xfrm>
            <a:off x="6131155" y="3661201"/>
            <a:ext cx="875725" cy="1304072"/>
            <a:chOff x="3596957" y="1745065"/>
            <a:chExt cx="755968" cy="1363161"/>
          </a:xfrm>
        </p:grpSpPr>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6957" y="1745065"/>
              <a:ext cx="755968" cy="1354096"/>
            </a:xfrm>
            <a:prstGeom prst="rect">
              <a:avLst/>
            </a:prstGeom>
          </p:spPr>
        </p:pic>
        <p:sp>
          <p:nvSpPr>
            <p:cNvPr id="27" name="TextBox 26"/>
            <p:cNvSpPr txBox="1"/>
            <p:nvPr/>
          </p:nvSpPr>
          <p:spPr>
            <a:xfrm>
              <a:off x="3609904" y="2899106"/>
              <a:ext cx="647700" cy="209120"/>
            </a:xfrm>
            <a:prstGeom prst="rect">
              <a:avLst/>
            </a:prstGeom>
            <a:noFill/>
          </p:spPr>
          <p:txBody>
            <a:bodyPr wrap="square" rtlCol="0">
              <a:spAutoFit/>
            </a:bodyPr>
            <a:lstStyle/>
            <a:p>
              <a:pPr algn="ctr"/>
              <a:r>
                <a:rPr lang="en-US" sz="700" b="1" dirty="0" smtClean="0"/>
                <a:t>ISO 13485</a:t>
              </a:r>
              <a:endParaRPr lang="en-US" sz="700" b="1" dirty="0"/>
            </a:p>
          </p:txBody>
        </p:sp>
      </p:grpSp>
      <p:sp>
        <p:nvSpPr>
          <p:cNvPr id="29" name="TextBox 28"/>
          <p:cNvSpPr txBox="1"/>
          <p:nvPr/>
        </p:nvSpPr>
        <p:spPr>
          <a:xfrm>
            <a:off x="5250228" y="4956601"/>
            <a:ext cx="860727" cy="369332"/>
          </a:xfrm>
          <a:prstGeom prst="rect">
            <a:avLst/>
          </a:prstGeom>
          <a:noFill/>
        </p:spPr>
        <p:txBody>
          <a:bodyPr wrap="square" rtlCol="0">
            <a:spAutoFit/>
          </a:bodyPr>
          <a:lstStyle/>
          <a:p>
            <a:pPr algn="ctr"/>
            <a:r>
              <a:rPr lang="en-US" sz="600" dirty="0" smtClean="0">
                <a:latin typeface="Arial (Body)"/>
              </a:rPr>
              <a:t>Quality Management System</a:t>
            </a:r>
            <a:endParaRPr lang="en-US" sz="800" dirty="0" smtClean="0">
              <a:latin typeface="Arial (Body)"/>
            </a:endParaRPr>
          </a:p>
        </p:txBody>
      </p:sp>
      <p:sp>
        <p:nvSpPr>
          <p:cNvPr id="34" name="TextBox 33"/>
          <p:cNvSpPr txBox="1"/>
          <p:nvPr/>
        </p:nvSpPr>
        <p:spPr>
          <a:xfrm>
            <a:off x="6146153" y="4956601"/>
            <a:ext cx="860727" cy="369332"/>
          </a:xfrm>
          <a:prstGeom prst="rect">
            <a:avLst/>
          </a:prstGeom>
          <a:noFill/>
        </p:spPr>
        <p:txBody>
          <a:bodyPr wrap="square" rtlCol="0">
            <a:spAutoFit/>
          </a:bodyPr>
          <a:lstStyle/>
          <a:p>
            <a:pPr algn="ctr"/>
            <a:r>
              <a:rPr lang="en-US" sz="600" dirty="0" smtClean="0">
                <a:latin typeface="Arial (Body)"/>
              </a:rPr>
              <a:t>Medical Device Management System</a:t>
            </a:r>
            <a:endParaRPr lang="en-US" sz="800" dirty="0" smtClean="0">
              <a:latin typeface="Arial (Body)"/>
            </a:endParaRPr>
          </a:p>
        </p:txBody>
      </p:sp>
      <p:sp>
        <p:nvSpPr>
          <p:cNvPr id="45" name="TextBox 44"/>
          <p:cNvSpPr txBox="1"/>
          <p:nvPr/>
        </p:nvSpPr>
        <p:spPr>
          <a:xfrm>
            <a:off x="7051028" y="4956601"/>
            <a:ext cx="860727" cy="369332"/>
          </a:xfrm>
          <a:prstGeom prst="rect">
            <a:avLst/>
          </a:prstGeom>
          <a:noFill/>
        </p:spPr>
        <p:txBody>
          <a:bodyPr wrap="square" rtlCol="0">
            <a:spAutoFit/>
          </a:bodyPr>
          <a:lstStyle/>
          <a:p>
            <a:pPr algn="ctr"/>
            <a:r>
              <a:rPr lang="en-US" sz="600" dirty="0" smtClean="0">
                <a:latin typeface="Arial (Body)"/>
              </a:rPr>
              <a:t>Environmental Management System</a:t>
            </a:r>
            <a:endParaRPr lang="en-US" sz="800" dirty="0" smtClean="0">
              <a:latin typeface="Arial (Body)"/>
            </a:endParaRPr>
          </a:p>
        </p:txBody>
      </p:sp>
      <p:grpSp>
        <p:nvGrpSpPr>
          <p:cNvPr id="46" name="Group 45"/>
          <p:cNvGrpSpPr/>
          <p:nvPr/>
        </p:nvGrpSpPr>
        <p:grpSpPr>
          <a:xfrm>
            <a:off x="7031978" y="3661201"/>
            <a:ext cx="879777" cy="1302812"/>
            <a:chOff x="7406973" y="4355068"/>
            <a:chExt cx="879777" cy="1302812"/>
          </a:xfrm>
        </p:grpSpPr>
        <p:pic>
          <p:nvPicPr>
            <p:cNvPr id="47" name="Picture 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1025" y="4355068"/>
              <a:ext cx="875725" cy="1295400"/>
            </a:xfrm>
            <a:prstGeom prst="rect">
              <a:avLst/>
            </a:prstGeom>
          </p:spPr>
        </p:pic>
        <p:sp>
          <p:nvSpPr>
            <p:cNvPr id="48" name="TextBox 47"/>
            <p:cNvSpPr txBox="1"/>
            <p:nvPr/>
          </p:nvSpPr>
          <p:spPr>
            <a:xfrm>
              <a:off x="7406973" y="5457825"/>
              <a:ext cx="750306" cy="200055"/>
            </a:xfrm>
            <a:prstGeom prst="rect">
              <a:avLst/>
            </a:prstGeom>
            <a:noFill/>
          </p:spPr>
          <p:txBody>
            <a:bodyPr wrap="square" rtlCol="0">
              <a:spAutoFit/>
            </a:bodyPr>
            <a:lstStyle/>
            <a:p>
              <a:pPr algn="ctr"/>
              <a:r>
                <a:rPr lang="en-US" sz="700" b="1" dirty="0" smtClean="0"/>
                <a:t>ISO 14001</a:t>
              </a:r>
              <a:endParaRPr lang="en-US" sz="700" b="1" dirty="0"/>
            </a:p>
          </p:txBody>
        </p:sp>
      </p:grpSp>
    </p:spTree>
    <p:extLst>
      <p:ext uri="{BB962C8B-B14F-4D97-AF65-F5344CB8AC3E}">
        <p14:creationId xmlns:p14="http://schemas.microsoft.com/office/powerpoint/2010/main" val="704421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Tech Data Lifecycle Solutions, Columbus, Ohio </a:t>
            </a:r>
            <a:endParaRPr lang="en-US" dirty="0"/>
          </a:p>
        </p:txBody>
      </p:sp>
      <p:sp>
        <p:nvSpPr>
          <p:cNvPr id="10" name="TextBox 9"/>
          <p:cNvSpPr txBox="1"/>
          <p:nvPr/>
        </p:nvSpPr>
        <p:spPr>
          <a:xfrm>
            <a:off x="4332148" y="966700"/>
            <a:ext cx="4233628" cy="3139407"/>
          </a:xfrm>
          <a:prstGeom prst="rect">
            <a:avLst/>
          </a:prstGeom>
          <a:solidFill>
            <a:srgbClr val="02406E"/>
          </a:solidFill>
          <a:ln>
            <a:noFill/>
          </a:ln>
        </p:spPr>
        <p:txBody>
          <a:bodyPr wrap="square" lIns="89875" tIns="44937" rIns="89875" bIns="44937" rtlCol="0">
            <a:spAutoFit/>
          </a:bodyPr>
          <a:lstStyle/>
          <a:p>
            <a:pPr>
              <a:lnSpc>
                <a:spcPct val="50000"/>
              </a:lnSpc>
            </a:pPr>
            <a:endParaRPr lang="en-US" sz="1588" dirty="0">
              <a:solidFill>
                <a:srgbClr val="1B5C67"/>
              </a:solidFill>
            </a:endParaRPr>
          </a:p>
          <a:p>
            <a:pPr>
              <a:lnSpc>
                <a:spcPct val="110000"/>
              </a:lnSpc>
              <a:buClr>
                <a:schemeClr val="tx2"/>
              </a:buClr>
            </a:pPr>
            <a:r>
              <a:rPr lang="en-US" sz="1235" dirty="0">
                <a:solidFill>
                  <a:schemeClr val="bg1"/>
                </a:solidFill>
              </a:rPr>
              <a:t>Collaborating with customers, partners, integrators and suppliers to maximize the potential of IT with end-to-end solutions – from procurement through integration, operations, management and disposal.</a:t>
            </a:r>
          </a:p>
          <a:p>
            <a:pPr marL="280876" indent="-280876">
              <a:lnSpc>
                <a:spcPct val="110000"/>
              </a:lnSpc>
              <a:buClr>
                <a:schemeClr val="bg1"/>
              </a:buClr>
              <a:buSzPct val="104000"/>
              <a:buFont typeface="Arial" pitchFamily="34" charset="0"/>
              <a:buChar char="•"/>
            </a:pPr>
            <a:r>
              <a:rPr lang="en-US" sz="1235" dirty="0">
                <a:solidFill>
                  <a:schemeClr val="bg1"/>
                </a:solidFill>
              </a:rPr>
              <a:t>State-of-the-art, industry leading design that is both environmentally and employee friendly</a:t>
            </a:r>
          </a:p>
          <a:p>
            <a:pPr marL="280876" indent="-280876">
              <a:lnSpc>
                <a:spcPct val="110000"/>
              </a:lnSpc>
              <a:buClr>
                <a:schemeClr val="bg1"/>
              </a:buClr>
              <a:buSzPct val="104000"/>
              <a:buFont typeface="Arial" pitchFamily="34" charset="0"/>
              <a:buChar char="•"/>
            </a:pPr>
            <a:r>
              <a:rPr lang="en-US" sz="1235" dirty="0">
                <a:solidFill>
                  <a:schemeClr val="bg1"/>
                </a:solidFill>
              </a:rPr>
              <a:t>Key capabilities</a:t>
            </a:r>
          </a:p>
          <a:p>
            <a:pPr marL="730275" lvl="1" indent="-280876">
              <a:lnSpc>
                <a:spcPct val="110000"/>
              </a:lnSpc>
              <a:buClr>
                <a:schemeClr val="bg1"/>
              </a:buClr>
              <a:buSzPct val="104000"/>
              <a:buFont typeface="Arial" pitchFamily="34" charset="0"/>
              <a:buChar char="•"/>
            </a:pPr>
            <a:r>
              <a:rPr lang="en-US" sz="1235" dirty="0">
                <a:solidFill>
                  <a:schemeClr val="bg1"/>
                </a:solidFill>
              </a:rPr>
              <a:t>Product Design</a:t>
            </a:r>
          </a:p>
          <a:p>
            <a:pPr marL="730275" lvl="1" indent="-280876">
              <a:lnSpc>
                <a:spcPct val="110000"/>
              </a:lnSpc>
              <a:buClr>
                <a:schemeClr val="bg1"/>
              </a:buClr>
              <a:buSzPct val="104000"/>
              <a:buFont typeface="Arial" pitchFamily="34" charset="0"/>
              <a:buChar char="•"/>
            </a:pPr>
            <a:r>
              <a:rPr lang="en-US" sz="1235" dirty="0">
                <a:solidFill>
                  <a:schemeClr val="bg1"/>
                </a:solidFill>
              </a:rPr>
              <a:t>Technical Assistance Center (“TAC”)</a:t>
            </a:r>
          </a:p>
          <a:p>
            <a:pPr marL="730275" lvl="1" indent="-280876">
              <a:lnSpc>
                <a:spcPct val="110000"/>
              </a:lnSpc>
              <a:buClr>
                <a:schemeClr val="bg1"/>
              </a:buClr>
              <a:buSzPct val="104000"/>
              <a:buFont typeface="Arial" pitchFamily="34" charset="0"/>
              <a:buChar char="•"/>
            </a:pPr>
            <a:r>
              <a:rPr lang="en-US" sz="1235" dirty="0">
                <a:solidFill>
                  <a:schemeClr val="bg1"/>
                </a:solidFill>
              </a:rPr>
              <a:t>Repair &amp; Refurbishment </a:t>
            </a:r>
          </a:p>
          <a:p>
            <a:pPr marL="730275" lvl="1" indent="-280876">
              <a:lnSpc>
                <a:spcPct val="110000"/>
              </a:lnSpc>
              <a:buClr>
                <a:schemeClr val="bg1"/>
              </a:buClr>
              <a:buSzPct val="104000"/>
              <a:buFont typeface="Arial" pitchFamily="34" charset="0"/>
              <a:buChar char="•"/>
            </a:pPr>
            <a:r>
              <a:rPr lang="en-US" sz="1235" dirty="0">
                <a:solidFill>
                  <a:schemeClr val="bg1"/>
                </a:solidFill>
              </a:rPr>
              <a:t>Logistics and Fulfillment</a:t>
            </a:r>
          </a:p>
          <a:p>
            <a:pPr marL="730275" lvl="1" indent="-280876">
              <a:lnSpc>
                <a:spcPct val="110000"/>
              </a:lnSpc>
              <a:buClr>
                <a:schemeClr val="bg1"/>
              </a:buClr>
              <a:buSzPct val="104000"/>
              <a:buFont typeface="Arial" pitchFamily="34" charset="0"/>
              <a:buChar char="•"/>
            </a:pPr>
            <a:r>
              <a:rPr lang="en-US" sz="1235" dirty="0">
                <a:solidFill>
                  <a:schemeClr val="bg1"/>
                </a:solidFill>
              </a:rPr>
              <a:t>Education / Training Resources</a:t>
            </a:r>
          </a:p>
          <a:p>
            <a:pPr marL="730275" lvl="1" indent="-280876">
              <a:lnSpc>
                <a:spcPct val="110000"/>
              </a:lnSpc>
              <a:buClr>
                <a:schemeClr val="bg1"/>
              </a:buClr>
              <a:buSzPct val="104000"/>
              <a:buFont typeface="Arial" pitchFamily="34" charset="0"/>
              <a:buChar char="•"/>
            </a:pPr>
            <a:r>
              <a:rPr lang="en-US" sz="1235" dirty="0">
                <a:solidFill>
                  <a:schemeClr val="bg1"/>
                </a:solidFill>
              </a:rPr>
              <a:t>ITAD, Recycling &amp; Remarketing</a:t>
            </a:r>
          </a:p>
          <a:p>
            <a:pPr marL="252146" indent="-252146">
              <a:lnSpc>
                <a:spcPct val="110000"/>
              </a:lnSpc>
              <a:buClr>
                <a:schemeClr val="bg1"/>
              </a:buClr>
              <a:buSzPct val="104000"/>
              <a:buFont typeface="Arial" panose="020B0604020202020204" pitchFamily="34" charset="0"/>
              <a:buChar char="•"/>
            </a:pPr>
            <a:r>
              <a:rPr lang="en-US" sz="1235" dirty="0">
                <a:solidFill>
                  <a:schemeClr val="bg1"/>
                </a:solidFill>
              </a:rPr>
              <a:t>OHSAS 18001, TL9000, RIOS, R2</a:t>
            </a:r>
            <a:endParaRPr lang="en-US" sz="1588" dirty="0">
              <a:solidFill>
                <a:schemeClr val="bg1"/>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50" b="5762"/>
          <a:stretch/>
        </p:blipFill>
        <p:spPr bwMode="auto">
          <a:xfrm>
            <a:off x="323781" y="966699"/>
            <a:ext cx="3844810" cy="3139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2137992524"/>
              </p:ext>
            </p:extLst>
          </p:nvPr>
        </p:nvGraphicFramePr>
        <p:xfrm>
          <a:off x="323781" y="4310880"/>
          <a:ext cx="3844810" cy="1551294"/>
        </p:xfrm>
        <a:graphic>
          <a:graphicData uri="http://schemas.openxmlformats.org/drawingml/2006/table">
            <a:tbl>
              <a:tblPr>
                <a:tableStyleId>{8FD4443E-F989-4FC4-A0C8-D5A2AF1F390B}</a:tableStyleId>
              </a:tblPr>
              <a:tblGrid>
                <a:gridCol w="1404841"/>
                <a:gridCol w="2439969"/>
              </a:tblGrid>
              <a:tr h="438374">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100" dirty="0" smtClean="0"/>
                        <a:t>Integration &amp; Logistics Facility</a:t>
                      </a:r>
                      <a:endParaRPr lang="en-US" sz="1100" dirty="0"/>
                    </a:p>
                  </a:txBody>
                  <a:tcPr marL="88751" marR="88751" marT="44375" marB="4437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t>53,884</a:t>
                      </a:r>
                      <a:r>
                        <a:rPr lang="en-US" sz="1200" kern="1200" baseline="0" dirty="0" smtClean="0"/>
                        <a:t> </a:t>
                      </a:r>
                      <a:r>
                        <a:rPr lang="en-US" sz="1200" kern="1200" dirty="0" smtClean="0"/>
                        <a:t>sq. m. (580,000 sq. ft.)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rgbClr val="02406E"/>
                        </a:solidFill>
                        <a:latin typeface="+mn-lt"/>
                        <a:ea typeface="+mn-ea"/>
                        <a:cs typeface="+mn-cs"/>
                      </a:endParaRPr>
                    </a:p>
                  </a:txBody>
                  <a:tcPr marL="88751" marR="88751" marT="44375" marB="44375"/>
                </a:tc>
              </a:tr>
              <a:tr h="26356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100" dirty="0" smtClean="0"/>
                        <a:t>Docks</a:t>
                      </a:r>
                      <a:endParaRPr lang="en-US" sz="1100" dirty="0"/>
                    </a:p>
                  </a:txBody>
                  <a:tcPr marL="88751" marR="88751" marT="44375" marB="4437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t>44</a:t>
                      </a:r>
                      <a:endParaRPr lang="en-US" sz="1200" kern="1200" dirty="0">
                        <a:solidFill>
                          <a:srgbClr val="02406E"/>
                        </a:solidFill>
                        <a:latin typeface="+mn-lt"/>
                        <a:ea typeface="+mn-ea"/>
                        <a:cs typeface="+mn-cs"/>
                      </a:endParaRPr>
                    </a:p>
                  </a:txBody>
                  <a:tcPr marL="88751" marR="88751" marT="44375" marB="44375"/>
                </a:tc>
              </a:tr>
              <a:tr h="370644">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100" dirty="0" smtClean="0"/>
                        <a:t>Pallet Loc.</a:t>
                      </a:r>
                      <a:endParaRPr lang="en-US" sz="1100" dirty="0"/>
                    </a:p>
                  </a:txBody>
                  <a:tcPr marL="88751" marR="88751" marT="44375" marB="4437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t>5,000</a:t>
                      </a:r>
                      <a:endParaRPr lang="en-US" sz="1200" kern="1200" dirty="0">
                        <a:solidFill>
                          <a:srgbClr val="02406E"/>
                        </a:solidFill>
                        <a:latin typeface="+mn-lt"/>
                        <a:ea typeface="+mn-ea"/>
                        <a:cs typeface="+mn-cs"/>
                      </a:endParaRPr>
                    </a:p>
                  </a:txBody>
                  <a:tcPr marL="88751" marR="88751" marT="44375" marB="44375"/>
                </a:tc>
              </a:tr>
              <a:tr h="438374">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100" dirty="0" smtClean="0"/>
                        <a:t>Additional Space for Growth</a:t>
                      </a:r>
                      <a:endParaRPr lang="en-US" sz="1100" dirty="0"/>
                    </a:p>
                  </a:txBody>
                  <a:tcPr marL="88751" marR="88751" marT="44375" marB="4437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t>21,089</a:t>
                      </a:r>
                      <a:r>
                        <a:rPr lang="en-US" sz="1200" kern="1200" baseline="0" dirty="0" smtClean="0"/>
                        <a:t> </a:t>
                      </a:r>
                      <a:r>
                        <a:rPr lang="en-US" sz="1200" kern="1200" dirty="0" smtClean="0"/>
                        <a:t>sq. 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t>(227,000 sq. ft. (new building))</a:t>
                      </a:r>
                      <a:endParaRPr lang="en-US" sz="1200" kern="1200" dirty="0">
                        <a:solidFill>
                          <a:srgbClr val="02406E"/>
                        </a:solidFill>
                        <a:latin typeface="+mn-lt"/>
                        <a:ea typeface="+mn-ea"/>
                        <a:cs typeface="+mn-cs"/>
                      </a:endParaRPr>
                    </a:p>
                  </a:txBody>
                  <a:tcPr marL="88751" marR="88751" marT="44375" marB="44375"/>
                </a:tc>
              </a:tr>
            </a:tbl>
          </a:graphicData>
        </a:graphic>
      </p:graphicFrame>
      <p:grpSp>
        <p:nvGrpSpPr>
          <p:cNvPr id="8" name="Group 7"/>
          <p:cNvGrpSpPr/>
          <p:nvPr/>
        </p:nvGrpSpPr>
        <p:grpSpPr>
          <a:xfrm>
            <a:off x="5599382" y="4310880"/>
            <a:ext cx="849969" cy="1268395"/>
            <a:chOff x="3596957" y="1745065"/>
            <a:chExt cx="755968" cy="1366045"/>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6957" y="1745065"/>
              <a:ext cx="755968" cy="1354096"/>
            </a:xfrm>
            <a:prstGeom prst="rect">
              <a:avLst/>
            </a:prstGeom>
          </p:spPr>
        </p:pic>
        <p:sp>
          <p:nvSpPr>
            <p:cNvPr id="11" name="TextBox 10"/>
            <p:cNvSpPr txBox="1"/>
            <p:nvPr/>
          </p:nvSpPr>
          <p:spPr>
            <a:xfrm>
              <a:off x="3609904" y="2899106"/>
              <a:ext cx="647700" cy="212004"/>
            </a:xfrm>
            <a:prstGeom prst="rect">
              <a:avLst/>
            </a:prstGeom>
            <a:noFill/>
          </p:spPr>
          <p:txBody>
            <a:bodyPr wrap="square" rtlCol="0">
              <a:spAutoFit/>
            </a:bodyPr>
            <a:lstStyle/>
            <a:p>
              <a:pPr algn="ctr"/>
              <a:r>
                <a:rPr lang="en-US" sz="679" b="1" dirty="0"/>
                <a:t>ISO 9001</a:t>
              </a:r>
            </a:p>
          </p:txBody>
        </p:sp>
      </p:grpSp>
      <p:grpSp>
        <p:nvGrpSpPr>
          <p:cNvPr id="12" name="Group 11"/>
          <p:cNvGrpSpPr/>
          <p:nvPr/>
        </p:nvGrpSpPr>
        <p:grpSpPr>
          <a:xfrm>
            <a:off x="6755562" y="4312102"/>
            <a:ext cx="853901" cy="1267172"/>
            <a:chOff x="7406973" y="4355068"/>
            <a:chExt cx="879777" cy="1305571"/>
          </a:xfrm>
        </p:grpSpPr>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1025" y="4355068"/>
              <a:ext cx="875725" cy="1295400"/>
            </a:xfrm>
            <a:prstGeom prst="rect">
              <a:avLst/>
            </a:prstGeom>
          </p:spPr>
        </p:pic>
        <p:sp>
          <p:nvSpPr>
            <p:cNvPr id="14" name="TextBox 13"/>
            <p:cNvSpPr txBox="1"/>
            <p:nvPr/>
          </p:nvSpPr>
          <p:spPr>
            <a:xfrm>
              <a:off x="7406973" y="5457825"/>
              <a:ext cx="750306" cy="202814"/>
            </a:xfrm>
            <a:prstGeom prst="rect">
              <a:avLst/>
            </a:prstGeom>
            <a:noFill/>
          </p:spPr>
          <p:txBody>
            <a:bodyPr wrap="square" rtlCol="0">
              <a:spAutoFit/>
            </a:bodyPr>
            <a:lstStyle/>
            <a:p>
              <a:pPr algn="ctr"/>
              <a:r>
                <a:rPr lang="en-US" sz="679" b="1" dirty="0"/>
                <a:t>ISO 14001</a:t>
              </a:r>
            </a:p>
          </p:txBody>
        </p:sp>
      </p:grpSp>
      <p:sp>
        <p:nvSpPr>
          <p:cNvPr id="15" name="TextBox 14"/>
          <p:cNvSpPr txBox="1"/>
          <p:nvPr/>
        </p:nvSpPr>
        <p:spPr>
          <a:xfrm>
            <a:off x="5613939" y="5569402"/>
            <a:ext cx="835412" cy="361061"/>
          </a:xfrm>
          <a:prstGeom prst="rect">
            <a:avLst/>
          </a:prstGeom>
          <a:noFill/>
        </p:spPr>
        <p:txBody>
          <a:bodyPr wrap="square" rtlCol="0">
            <a:spAutoFit/>
          </a:bodyPr>
          <a:lstStyle/>
          <a:p>
            <a:pPr algn="ctr"/>
            <a:r>
              <a:rPr lang="en-US" sz="582" dirty="0">
                <a:latin typeface="Arial (Body)"/>
              </a:rPr>
              <a:t>Quality Management System</a:t>
            </a:r>
            <a:endParaRPr lang="en-US" sz="777" dirty="0">
              <a:latin typeface="Arial (Body)"/>
            </a:endParaRPr>
          </a:p>
        </p:txBody>
      </p:sp>
      <p:sp>
        <p:nvSpPr>
          <p:cNvPr id="16" name="TextBox 15"/>
          <p:cNvSpPr txBox="1"/>
          <p:nvPr/>
        </p:nvSpPr>
        <p:spPr>
          <a:xfrm>
            <a:off x="6764806" y="5569671"/>
            <a:ext cx="835412" cy="361061"/>
          </a:xfrm>
          <a:prstGeom prst="rect">
            <a:avLst/>
          </a:prstGeom>
          <a:noFill/>
        </p:spPr>
        <p:txBody>
          <a:bodyPr wrap="square" rtlCol="0">
            <a:spAutoFit/>
          </a:bodyPr>
          <a:lstStyle/>
          <a:p>
            <a:pPr algn="ctr"/>
            <a:r>
              <a:rPr lang="en-US" sz="582" dirty="0">
                <a:latin typeface="Arial (Body)"/>
              </a:rPr>
              <a:t>Environmental Management System</a:t>
            </a:r>
            <a:endParaRPr lang="en-US" sz="777" dirty="0">
              <a:latin typeface="Arial (Body)"/>
            </a:endParaRPr>
          </a:p>
        </p:txBody>
      </p:sp>
    </p:spTree>
    <p:extLst>
      <p:ext uri="{BB962C8B-B14F-4D97-AF65-F5344CB8AC3E}">
        <p14:creationId xmlns:p14="http://schemas.microsoft.com/office/powerpoint/2010/main" val="3877914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Why Outsource Integration?</a:t>
            </a:r>
            <a:endParaRPr lang="en-US" dirty="0"/>
          </a:p>
        </p:txBody>
      </p:sp>
      <p:grpSp>
        <p:nvGrpSpPr>
          <p:cNvPr id="5" name="Group 4"/>
          <p:cNvGrpSpPr/>
          <p:nvPr/>
        </p:nvGrpSpPr>
        <p:grpSpPr>
          <a:xfrm>
            <a:off x="1023191" y="1157252"/>
            <a:ext cx="3250868" cy="1311926"/>
            <a:chOff x="1703553" y="436"/>
            <a:chExt cx="5472684" cy="1311926"/>
          </a:xfrm>
        </p:grpSpPr>
        <p:sp>
          <p:nvSpPr>
            <p:cNvPr id="15" name="Pentagon 14"/>
            <p:cNvSpPr/>
            <p:nvPr/>
          </p:nvSpPr>
          <p:spPr>
            <a:xfrm rot="10800000">
              <a:off x="1703553" y="436"/>
              <a:ext cx="5472684" cy="1300381"/>
            </a:xfrm>
            <a:prstGeom prst="homePlate">
              <a:avLst/>
            </a:prstGeom>
            <a:solidFill>
              <a:schemeClr val="accent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Pentagon 4"/>
            <p:cNvSpPr/>
            <p:nvPr/>
          </p:nvSpPr>
          <p:spPr>
            <a:xfrm>
              <a:off x="2028648" y="11981"/>
              <a:ext cx="5147589" cy="1300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3432" tIns="106680" rIns="199136" bIns="106680" numCol="1" spcCol="1270" anchor="ctr" anchorCtr="0">
              <a:noAutofit/>
            </a:bodyPr>
            <a:lstStyle/>
            <a:p>
              <a:pPr algn="ctr" defTabSz="1244454">
                <a:lnSpc>
                  <a:spcPct val="90000"/>
                </a:lnSpc>
                <a:spcBef>
                  <a:spcPct val="0"/>
                </a:spcBef>
                <a:spcAft>
                  <a:spcPct val="35000"/>
                </a:spcAft>
              </a:pPr>
              <a:r>
                <a:rPr lang="en-US" sz="2200" dirty="0" smtClean="0">
                  <a:solidFill>
                    <a:sysClr val="window" lastClr="FFFFFF"/>
                  </a:solidFill>
                  <a:cs typeface="Arial"/>
                </a:rPr>
                <a:t>Costs</a:t>
              </a:r>
              <a:endParaRPr lang="en-US" sz="2200" dirty="0">
                <a:solidFill>
                  <a:sysClr val="window" lastClr="FFFFFF"/>
                </a:solidFill>
                <a:cs typeface="Arial"/>
              </a:endParaRPr>
            </a:p>
          </p:txBody>
        </p:sp>
      </p:grpSp>
      <p:grpSp>
        <p:nvGrpSpPr>
          <p:cNvPr id="7" name="Group 6"/>
          <p:cNvGrpSpPr/>
          <p:nvPr/>
        </p:nvGrpSpPr>
        <p:grpSpPr>
          <a:xfrm>
            <a:off x="1023191" y="2713779"/>
            <a:ext cx="3250868" cy="1300381"/>
            <a:chOff x="1703553" y="1556963"/>
            <a:chExt cx="5472684" cy="1300381"/>
          </a:xfrm>
        </p:grpSpPr>
        <p:sp>
          <p:nvSpPr>
            <p:cNvPr id="13" name="Pentagon 12"/>
            <p:cNvSpPr/>
            <p:nvPr/>
          </p:nvSpPr>
          <p:spPr>
            <a:xfrm rot="10800000">
              <a:off x="1703553" y="1556963"/>
              <a:ext cx="5472684" cy="1300381"/>
            </a:xfrm>
            <a:prstGeom prst="homePlate">
              <a:avLst/>
            </a:prstGeom>
            <a:solidFill>
              <a:schemeClr val="accent1"/>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Pentagon 7"/>
            <p:cNvSpPr/>
            <p:nvPr/>
          </p:nvSpPr>
          <p:spPr>
            <a:xfrm rot="21600000">
              <a:off x="2028648" y="1556963"/>
              <a:ext cx="5147589" cy="1300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3432" tIns="106680" rIns="199136" bIns="106680" numCol="1" spcCol="1270" anchor="ctr" anchorCtr="0">
              <a:noAutofit/>
            </a:bodyPr>
            <a:lstStyle/>
            <a:p>
              <a:pPr algn="ctr" defTabSz="1244454">
                <a:lnSpc>
                  <a:spcPts val="2200"/>
                </a:lnSpc>
                <a:spcBef>
                  <a:spcPct val="0"/>
                </a:spcBef>
              </a:pPr>
              <a:r>
                <a:rPr lang="en-US" sz="2200" dirty="0" smtClean="0">
                  <a:solidFill>
                    <a:sysClr val="window" lastClr="FFFFFF"/>
                  </a:solidFill>
                  <a:cs typeface="Arial"/>
                </a:rPr>
                <a:t>Expanded markets</a:t>
              </a:r>
              <a:endParaRPr lang="en-US" sz="2200" dirty="0">
                <a:solidFill>
                  <a:sysClr val="window" lastClr="FFFFFF"/>
                </a:solidFill>
                <a:cs typeface="Arial"/>
              </a:endParaRPr>
            </a:p>
          </p:txBody>
        </p:sp>
      </p:grpSp>
      <p:grpSp>
        <p:nvGrpSpPr>
          <p:cNvPr id="9" name="Group 8"/>
          <p:cNvGrpSpPr/>
          <p:nvPr/>
        </p:nvGrpSpPr>
        <p:grpSpPr>
          <a:xfrm>
            <a:off x="1023191" y="4290617"/>
            <a:ext cx="3250868" cy="1300381"/>
            <a:chOff x="1703553" y="3133802"/>
            <a:chExt cx="5472684" cy="1300381"/>
          </a:xfrm>
        </p:grpSpPr>
        <p:sp>
          <p:nvSpPr>
            <p:cNvPr id="11" name="Pentagon 10"/>
            <p:cNvSpPr/>
            <p:nvPr/>
          </p:nvSpPr>
          <p:spPr>
            <a:xfrm rot="10800000">
              <a:off x="1703553" y="3133802"/>
              <a:ext cx="5472684" cy="1300381"/>
            </a:xfrm>
            <a:prstGeom prst="homePlate">
              <a:avLst/>
            </a:pr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Pentagon 10"/>
            <p:cNvSpPr/>
            <p:nvPr/>
          </p:nvSpPr>
          <p:spPr>
            <a:xfrm rot="21600000">
              <a:off x="2028648" y="3133802"/>
              <a:ext cx="5147589" cy="1300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3432" tIns="106680" rIns="199136" bIns="106680" numCol="1" spcCol="1270" anchor="ctr" anchorCtr="0">
              <a:noAutofit/>
            </a:bodyPr>
            <a:lstStyle/>
            <a:p>
              <a:pPr algn="ctr" defTabSz="1244454">
                <a:lnSpc>
                  <a:spcPts val="2200"/>
                </a:lnSpc>
                <a:spcBef>
                  <a:spcPct val="0"/>
                </a:spcBef>
              </a:pPr>
              <a:r>
                <a:rPr lang="en-US" sz="2200" spc="100" dirty="0" smtClean="0">
                  <a:solidFill>
                    <a:sysClr val="window" lastClr="FFFFFF"/>
                  </a:solidFill>
                  <a:cs typeface="Arial"/>
                </a:rPr>
                <a:t>Customer satisfaction</a:t>
              </a:r>
              <a:endParaRPr lang="en-US" sz="2200" spc="100" dirty="0">
                <a:solidFill>
                  <a:sysClr val="window" lastClr="FFFFFF"/>
                </a:solidFill>
                <a:cs typeface="Arial"/>
              </a:endParaRPr>
            </a:p>
          </p:txBody>
        </p:sp>
      </p:grpSp>
      <p:grpSp>
        <p:nvGrpSpPr>
          <p:cNvPr id="29" name="Group 28"/>
          <p:cNvGrpSpPr/>
          <p:nvPr/>
        </p:nvGrpSpPr>
        <p:grpSpPr>
          <a:xfrm>
            <a:off x="5473412" y="1168331"/>
            <a:ext cx="3250868" cy="1300381"/>
            <a:chOff x="1703553" y="436"/>
            <a:chExt cx="5472684" cy="1300381"/>
          </a:xfrm>
        </p:grpSpPr>
        <p:sp>
          <p:nvSpPr>
            <p:cNvPr id="30" name="Pentagon 29"/>
            <p:cNvSpPr/>
            <p:nvPr/>
          </p:nvSpPr>
          <p:spPr>
            <a:xfrm rot="10800000">
              <a:off x="1703553" y="436"/>
              <a:ext cx="5472684" cy="1300381"/>
            </a:xfrm>
            <a:prstGeom prst="homePlate">
              <a:avLst/>
            </a:prstGeom>
            <a:solidFill>
              <a:schemeClr val="accent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1" name="Pentagon 4"/>
            <p:cNvSpPr/>
            <p:nvPr/>
          </p:nvSpPr>
          <p:spPr>
            <a:xfrm rot="21600000">
              <a:off x="2028648" y="436"/>
              <a:ext cx="5147589" cy="1300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3432" tIns="106680" rIns="199136" bIns="106680" numCol="1" spcCol="1270" anchor="ctr" anchorCtr="0">
              <a:noAutofit/>
            </a:bodyPr>
            <a:lstStyle/>
            <a:p>
              <a:pPr algn="ctr" defTabSz="1244454">
                <a:lnSpc>
                  <a:spcPts val="2200"/>
                </a:lnSpc>
                <a:spcBef>
                  <a:spcPct val="0"/>
                </a:spcBef>
              </a:pPr>
              <a:r>
                <a:rPr lang="en-US" sz="2200" dirty="0" smtClean="0">
                  <a:solidFill>
                    <a:sysClr val="window" lastClr="FFFFFF"/>
                  </a:solidFill>
                  <a:cs typeface="Arial"/>
                </a:rPr>
                <a:t>Reduced expenses</a:t>
              </a:r>
              <a:endParaRPr lang="en-US" sz="2200" dirty="0">
                <a:solidFill>
                  <a:sysClr val="window" lastClr="FFFFFF"/>
                </a:solidFill>
                <a:cs typeface="Arial"/>
              </a:endParaRPr>
            </a:p>
          </p:txBody>
        </p:sp>
      </p:grpSp>
      <p:grpSp>
        <p:nvGrpSpPr>
          <p:cNvPr id="33" name="Group 32"/>
          <p:cNvGrpSpPr/>
          <p:nvPr/>
        </p:nvGrpSpPr>
        <p:grpSpPr>
          <a:xfrm>
            <a:off x="5473412" y="2724858"/>
            <a:ext cx="3250868" cy="1300381"/>
            <a:chOff x="1703553" y="1556963"/>
            <a:chExt cx="5472684" cy="1300381"/>
          </a:xfrm>
        </p:grpSpPr>
        <p:sp>
          <p:nvSpPr>
            <p:cNvPr id="34" name="Pentagon 33"/>
            <p:cNvSpPr/>
            <p:nvPr/>
          </p:nvSpPr>
          <p:spPr>
            <a:xfrm rot="10800000">
              <a:off x="1703553" y="1556963"/>
              <a:ext cx="5472684" cy="1300381"/>
            </a:xfrm>
            <a:prstGeom prst="homePlate">
              <a:avLst/>
            </a:prstGeom>
            <a:solidFill>
              <a:schemeClr val="accent1"/>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5" name="Pentagon 7"/>
            <p:cNvSpPr/>
            <p:nvPr/>
          </p:nvSpPr>
          <p:spPr>
            <a:xfrm rot="21600000">
              <a:off x="2028648" y="1556963"/>
              <a:ext cx="5147589" cy="1300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3432" tIns="106680" rIns="199136" bIns="106680" numCol="1" spcCol="1270" anchor="ctr" anchorCtr="0">
              <a:noAutofit/>
            </a:bodyPr>
            <a:lstStyle/>
            <a:p>
              <a:pPr algn="ctr" defTabSz="1244454">
                <a:lnSpc>
                  <a:spcPct val="90000"/>
                </a:lnSpc>
                <a:spcBef>
                  <a:spcPct val="0"/>
                </a:spcBef>
                <a:spcAft>
                  <a:spcPct val="35000"/>
                </a:spcAft>
              </a:pPr>
              <a:r>
                <a:rPr lang="en-US" sz="2200" dirty="0" smtClean="0">
                  <a:solidFill>
                    <a:sysClr val="window" lastClr="FFFFFF"/>
                  </a:solidFill>
                  <a:cs typeface="Arial"/>
                </a:rPr>
                <a:t>Time to market</a:t>
              </a:r>
              <a:endParaRPr lang="en-US" sz="2200" dirty="0">
                <a:solidFill>
                  <a:sysClr val="window" lastClr="FFFFFF"/>
                </a:solidFill>
                <a:cs typeface="Arial"/>
              </a:endParaRPr>
            </a:p>
          </p:txBody>
        </p:sp>
      </p:grpSp>
      <p:grpSp>
        <p:nvGrpSpPr>
          <p:cNvPr id="37" name="Group 36"/>
          <p:cNvGrpSpPr/>
          <p:nvPr/>
        </p:nvGrpSpPr>
        <p:grpSpPr>
          <a:xfrm>
            <a:off x="5473412" y="4301696"/>
            <a:ext cx="3297048" cy="1300381"/>
            <a:chOff x="1703553" y="3133802"/>
            <a:chExt cx="5550426" cy="1300381"/>
          </a:xfrm>
        </p:grpSpPr>
        <p:sp>
          <p:nvSpPr>
            <p:cNvPr id="38" name="Pentagon 37"/>
            <p:cNvSpPr/>
            <p:nvPr/>
          </p:nvSpPr>
          <p:spPr>
            <a:xfrm rot="10800000">
              <a:off x="1703553" y="3133802"/>
              <a:ext cx="5472684" cy="1300381"/>
            </a:xfrm>
            <a:prstGeom prst="homePlate">
              <a:avLst/>
            </a:pr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Pentagon 10"/>
            <p:cNvSpPr/>
            <p:nvPr/>
          </p:nvSpPr>
          <p:spPr>
            <a:xfrm>
              <a:off x="2106390" y="3133802"/>
              <a:ext cx="5147589" cy="1300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3432" tIns="106680" rIns="199136" bIns="106680" numCol="1" spcCol="1270" anchor="ctr" anchorCtr="0">
              <a:noAutofit/>
            </a:bodyPr>
            <a:lstStyle/>
            <a:p>
              <a:pPr algn="ctr" defTabSz="1244454">
                <a:lnSpc>
                  <a:spcPct val="90000"/>
                </a:lnSpc>
                <a:spcBef>
                  <a:spcPct val="0"/>
                </a:spcBef>
                <a:spcAft>
                  <a:spcPct val="35000"/>
                </a:spcAft>
              </a:pPr>
              <a:r>
                <a:rPr lang="en-US" sz="2200" dirty="0" smtClean="0">
                  <a:solidFill>
                    <a:sysClr val="window" lastClr="FFFFFF"/>
                  </a:solidFill>
                  <a:cs typeface="Arial"/>
                </a:rPr>
                <a:t>Competitiveness</a:t>
              </a:r>
              <a:endParaRPr lang="en-US" sz="2200" dirty="0">
                <a:solidFill>
                  <a:sysClr val="window" lastClr="FFFFFF"/>
                </a:solidFill>
                <a:cs typeface="Arial"/>
              </a:endParaRPr>
            </a:p>
          </p:txBody>
        </p:sp>
      </p:grpSp>
      <p:pic>
        <p:nvPicPr>
          <p:cNvPr id="42" name="Picture 2" descr="C:\Users\036421\AppData\Local\Microsoft\Windows\Temporary Internet Files\Content.IE5\XSC2E6UI\MP900315542[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6742" y="1168331"/>
            <a:ext cx="1298448" cy="1261904"/>
          </a:xfrm>
          <a:prstGeom prst="flowChartConnector">
            <a:avLst/>
          </a:prstGeom>
          <a:blipFill rotWithShape="0">
            <a:blip r:embed="rId4" cstate="screen">
              <a:extLst>
                <a:ext uri="{28A0092B-C50C-407E-A947-70E740481C1C}">
                  <a14:useLocalDpi xmlns:a14="http://schemas.microsoft.com/office/drawing/2010/main"/>
                </a:ext>
              </a:extLst>
            </a:blip>
            <a:stretch>
              <a:fillRect/>
            </a:stretch>
          </a:blipFill>
          <a:ln w="25400" cap="flat" cmpd="sng" algn="ctr">
            <a:solidFill>
              <a:schemeClr val="bg1"/>
            </a:solidFill>
            <a:prstDash val="solid"/>
          </a:ln>
          <a:effectLst/>
          <a:extLst/>
        </p:spPr>
      </p:pic>
      <p:pic>
        <p:nvPicPr>
          <p:cNvPr id="50" name="Picture 7" descr="C:\Users\036421\AppData\Local\Microsoft\Windows\Temporary Internet Files\Content.IE5\7QU5S493\MP900438805[1].jpg"/>
          <p:cNvPicPr>
            <a:picLocks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851797" y="4322680"/>
            <a:ext cx="1298448" cy="1298448"/>
          </a:xfrm>
          <a:prstGeom prst="flowChartConnector">
            <a:avLst/>
          </a:prstGeom>
          <a:blipFill rotWithShape="0">
            <a:blip r:embed="rId6" cstate="screen">
              <a:extLst>
                <a:ext uri="{28A0092B-C50C-407E-A947-70E740481C1C}">
                  <a14:useLocalDpi xmlns:a14="http://schemas.microsoft.com/office/drawing/2010/main"/>
                </a:ext>
              </a:extLst>
            </a:blip>
            <a:stretch>
              <a:fillRect/>
            </a:stretch>
          </a:blipFill>
          <a:ln w="25400" cap="flat" cmpd="sng" algn="ctr">
            <a:solidFill>
              <a:schemeClr val="bg1"/>
            </a:solidFill>
            <a:prstDash val="solid"/>
          </a:ln>
          <a:effectLst/>
          <a:extLst/>
        </p:spPr>
      </p:pic>
      <p:pic>
        <p:nvPicPr>
          <p:cNvPr id="54" name="Picture 10" descr="C:\Users\036421\AppData\Local\Microsoft\Windows\Temporary Internet Files\Content.IE5\80KHZRD7\MP900385345[1].jpg"/>
          <p:cNvPicPr>
            <a:picLocks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95892" y="4322680"/>
            <a:ext cx="1298448" cy="1298448"/>
          </a:xfrm>
          <a:prstGeom prst="flowChartConnector">
            <a:avLst/>
          </a:prstGeom>
          <a:blipFill rotWithShape="0">
            <a:blip r:embed="rId8" cstate="screen">
              <a:extLst>
                <a:ext uri="{28A0092B-C50C-407E-A947-70E740481C1C}">
                  <a14:useLocalDpi xmlns:a14="http://schemas.microsoft.com/office/drawing/2010/main"/>
                </a:ext>
              </a:extLst>
            </a:blip>
            <a:stretch>
              <a:fillRect/>
            </a:stretch>
          </a:blipFill>
          <a:ln w="25400" cap="flat" cmpd="sng" algn="ctr">
            <a:solidFill>
              <a:schemeClr val="bg1"/>
            </a:solidFill>
            <a:prstDash val="solid"/>
          </a:ln>
          <a:effectLst/>
          <a:extLst/>
        </p:spPr>
      </p:pic>
      <p:pic>
        <p:nvPicPr>
          <p:cNvPr id="61" name="Picture 16" descr="C:\Users\036421\AppData\Local\Microsoft\Windows\Temporary Internet Files\Content.IE5\UKWO5EV6\MP900430643[1].jpg"/>
          <p:cNvPicPr>
            <a:picLocks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73001" y="2715712"/>
            <a:ext cx="1298448" cy="1298448"/>
          </a:xfrm>
          <a:prstGeom prst="flowChartConnector">
            <a:avLst/>
          </a:prstGeom>
          <a:blipFill rotWithShape="0">
            <a:blip r:embed="rId8" cstate="screen">
              <a:extLst>
                <a:ext uri="{28A0092B-C50C-407E-A947-70E740481C1C}">
                  <a14:useLocalDpi xmlns:a14="http://schemas.microsoft.com/office/drawing/2010/main"/>
                </a:ext>
              </a:extLst>
            </a:blip>
            <a:stretch>
              <a:fillRect/>
            </a:stretch>
          </a:blipFill>
          <a:ln w="25400" cap="flat" cmpd="sng" algn="ctr">
            <a:solidFill>
              <a:schemeClr val="bg1"/>
            </a:solidFill>
            <a:prstDash val="solid"/>
          </a:ln>
          <a:effectLst/>
          <a:extLst/>
        </p:spPr>
      </p:pic>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94358" y="1203691"/>
            <a:ext cx="1214751" cy="1298448"/>
          </a:xfrm>
          <a:prstGeom prst="flowChartConnector">
            <a:avLst/>
          </a:prstGeom>
          <a:solidFill>
            <a:schemeClr val="bg1"/>
          </a:solidFill>
          <a:ln w="25400" cap="flat" cmpd="sng" algn="ctr">
            <a:solidFill>
              <a:schemeClr val="bg1"/>
            </a:solidFill>
            <a:prstDash val="solid"/>
          </a:ln>
          <a:effectLst/>
        </p:spPr>
      </p:pic>
      <p:pic>
        <p:nvPicPr>
          <p:cNvPr id="32" name="Picture 31"/>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835867" y="2752750"/>
            <a:ext cx="1298448" cy="1238480"/>
          </a:xfrm>
          <a:prstGeom prst="flowChartConnector">
            <a:avLst/>
          </a:prstGeom>
          <a:blipFill rotWithShape="0">
            <a:blip r:embed="rId12" cstate="screen">
              <a:extLst>
                <a:ext uri="{28A0092B-C50C-407E-A947-70E740481C1C}">
                  <a14:useLocalDpi xmlns:a14="http://schemas.microsoft.com/office/drawing/2010/main"/>
                </a:ext>
              </a:extLst>
            </a:blip>
            <a:stretch>
              <a:fillRect/>
            </a:stretch>
          </a:blipFill>
          <a:ln w="25400" cap="flat" cmpd="sng" algn="ctr">
            <a:solidFill>
              <a:schemeClr val="bg1"/>
            </a:solidFill>
            <a:prstDash val="solid"/>
          </a:ln>
          <a:effectLst/>
        </p:spPr>
      </p:pic>
    </p:spTree>
    <p:extLst>
      <p:ext uri="{BB962C8B-B14F-4D97-AF65-F5344CB8AC3E}">
        <p14:creationId xmlns:p14="http://schemas.microsoft.com/office/powerpoint/2010/main" val="1766603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p:cNvCxnSpPr/>
          <p:nvPr/>
        </p:nvCxnSpPr>
        <p:spPr>
          <a:xfrm>
            <a:off x="740407" y="2037542"/>
            <a:ext cx="5948575" cy="0"/>
          </a:xfrm>
          <a:prstGeom prst="line">
            <a:avLst/>
          </a:prstGeom>
          <a:ln>
            <a:solidFill>
              <a:srgbClr val="097799"/>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91714" y="5726449"/>
            <a:ext cx="5948575" cy="0"/>
          </a:xfrm>
          <a:prstGeom prst="line">
            <a:avLst/>
          </a:prstGeom>
          <a:ln>
            <a:solidFill>
              <a:srgbClr val="097799"/>
            </a:solidFill>
          </a:ln>
          <a:effectLst/>
        </p:spPr>
        <p:style>
          <a:lnRef idx="2">
            <a:schemeClr val="accent1"/>
          </a:lnRef>
          <a:fillRef idx="0">
            <a:schemeClr val="accent1"/>
          </a:fillRef>
          <a:effectRef idx="1">
            <a:schemeClr val="accent1"/>
          </a:effectRef>
          <a:fontRef idx="minor">
            <a:schemeClr val="tx1"/>
          </a:fontRef>
        </p:style>
      </p:cxnSp>
      <p:sp>
        <p:nvSpPr>
          <p:cNvPr id="58" name="Freeform 57"/>
          <p:cNvSpPr/>
          <p:nvPr/>
        </p:nvSpPr>
        <p:spPr>
          <a:xfrm rot="10800000" flipH="1">
            <a:off x="6289016" y="2038419"/>
            <a:ext cx="905990" cy="1759746"/>
          </a:xfrm>
          <a:custGeom>
            <a:avLst/>
            <a:gdLst>
              <a:gd name="connsiteX0" fmla="*/ 763769 w 763769"/>
              <a:gd name="connsiteY0" fmla="*/ 0 h 3010087"/>
              <a:gd name="connsiteX1" fmla="*/ 381884 w 763769"/>
              <a:gd name="connsiteY1" fmla="*/ 0 h 3010087"/>
              <a:gd name="connsiteX2" fmla="*/ 381884 w 763769"/>
              <a:gd name="connsiteY2" fmla="*/ 3010087 h 3010087"/>
              <a:gd name="connsiteX3" fmla="*/ 0 w 763769"/>
              <a:gd name="connsiteY3" fmla="*/ 3010087 h 3010087"/>
            </a:gdLst>
            <a:ahLst/>
            <a:cxnLst>
              <a:cxn ang="0">
                <a:pos x="connsiteX0" y="connsiteY0"/>
              </a:cxn>
              <a:cxn ang="0">
                <a:pos x="connsiteX1" y="connsiteY1"/>
              </a:cxn>
              <a:cxn ang="0">
                <a:pos x="connsiteX2" y="connsiteY2"/>
              </a:cxn>
              <a:cxn ang="0">
                <a:pos x="connsiteX3" y="connsiteY3"/>
              </a:cxn>
            </a:cxnLst>
            <a:rect l="l" t="t" r="r" b="b"/>
            <a:pathLst>
              <a:path w="763769" h="3010087">
                <a:moveTo>
                  <a:pt x="763769" y="0"/>
                </a:moveTo>
                <a:lnTo>
                  <a:pt x="381884" y="0"/>
                </a:lnTo>
                <a:lnTo>
                  <a:pt x="381884" y="3010087"/>
                </a:lnTo>
                <a:lnTo>
                  <a:pt x="0" y="301008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6947" tIns="1427407" rIns="316949" bIns="1427407" numCol="1" spcCol="1270" anchor="ctr" anchorCtr="0">
            <a:noAutofit/>
          </a:bodyPr>
          <a:lstStyle/>
          <a:p>
            <a:pPr algn="ctr" defTabSz="488950">
              <a:lnSpc>
                <a:spcPct val="90000"/>
              </a:lnSpc>
              <a:spcBef>
                <a:spcPct val="0"/>
              </a:spcBef>
              <a:spcAft>
                <a:spcPct val="35000"/>
              </a:spcAft>
            </a:pPr>
            <a:endParaRPr lang="en-US" sz="1100" dirty="0">
              <a:solidFill>
                <a:srgbClr val="5E5E5E">
                  <a:hueOff val="0"/>
                  <a:satOff val="0"/>
                  <a:lumOff val="0"/>
                  <a:alphaOff val="0"/>
                </a:srgbClr>
              </a:solidFill>
            </a:endParaRPr>
          </a:p>
        </p:txBody>
      </p:sp>
      <p:sp>
        <p:nvSpPr>
          <p:cNvPr id="59" name="Freeform 58"/>
          <p:cNvSpPr/>
          <p:nvPr/>
        </p:nvSpPr>
        <p:spPr>
          <a:xfrm rot="10800000">
            <a:off x="6293225" y="3798165"/>
            <a:ext cx="897567" cy="1928283"/>
          </a:xfrm>
          <a:custGeom>
            <a:avLst/>
            <a:gdLst>
              <a:gd name="connsiteX0" fmla="*/ 763769 w 763769"/>
              <a:gd name="connsiteY0" fmla="*/ 0 h 964898"/>
              <a:gd name="connsiteX1" fmla="*/ 381884 w 763769"/>
              <a:gd name="connsiteY1" fmla="*/ 0 h 964898"/>
              <a:gd name="connsiteX2" fmla="*/ 381884 w 763769"/>
              <a:gd name="connsiteY2" fmla="*/ 964898 h 964898"/>
              <a:gd name="connsiteX3" fmla="*/ 0 w 763769"/>
              <a:gd name="connsiteY3" fmla="*/ 964898 h 964898"/>
            </a:gdLst>
            <a:ahLst/>
            <a:cxnLst>
              <a:cxn ang="0">
                <a:pos x="connsiteX0" y="connsiteY0"/>
              </a:cxn>
              <a:cxn ang="0">
                <a:pos x="connsiteX1" y="connsiteY1"/>
              </a:cxn>
              <a:cxn ang="0">
                <a:pos x="connsiteX2" y="connsiteY2"/>
              </a:cxn>
              <a:cxn ang="0">
                <a:pos x="connsiteX3" y="connsiteY3"/>
              </a:cxn>
            </a:cxnLst>
            <a:rect l="l" t="t" r="r" b="b"/>
            <a:pathLst>
              <a:path w="763769" h="964898">
                <a:moveTo>
                  <a:pt x="763769" y="0"/>
                </a:moveTo>
                <a:lnTo>
                  <a:pt x="381884" y="0"/>
                </a:lnTo>
                <a:lnTo>
                  <a:pt x="381884" y="964898"/>
                </a:lnTo>
                <a:lnTo>
                  <a:pt x="0" y="96489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3819" tIns="451685" rIns="363821" bIns="451684" numCol="1" spcCol="1270" anchor="ctr" anchorCtr="0">
            <a:noAutofit/>
          </a:bodyPr>
          <a:lstStyle/>
          <a:p>
            <a:pPr algn="ctr" defTabSz="222250">
              <a:lnSpc>
                <a:spcPct val="90000"/>
              </a:lnSpc>
              <a:spcBef>
                <a:spcPct val="0"/>
              </a:spcBef>
              <a:spcAft>
                <a:spcPct val="35000"/>
              </a:spcAft>
            </a:pPr>
            <a:endParaRPr lang="en-US" sz="500" dirty="0">
              <a:solidFill>
                <a:srgbClr val="5E5E5E">
                  <a:hueOff val="0"/>
                  <a:satOff val="0"/>
                  <a:lumOff val="0"/>
                  <a:alphaOff val="0"/>
                </a:srgbClr>
              </a:solidFill>
            </a:endParaRPr>
          </a:p>
        </p:txBody>
      </p:sp>
      <p:cxnSp>
        <p:nvCxnSpPr>
          <p:cNvPr id="76" name="Straight Connector 75"/>
          <p:cNvCxnSpPr/>
          <p:nvPr/>
        </p:nvCxnSpPr>
        <p:spPr>
          <a:xfrm flipV="1">
            <a:off x="797642" y="5203416"/>
            <a:ext cx="5947194" cy="1"/>
          </a:xfrm>
          <a:prstGeom prst="line">
            <a:avLst/>
          </a:prstGeom>
          <a:ln>
            <a:solidFill>
              <a:srgbClr val="097799"/>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797642" y="4660362"/>
            <a:ext cx="5962312" cy="0"/>
          </a:xfrm>
          <a:prstGeom prst="line">
            <a:avLst/>
          </a:prstGeom>
          <a:ln>
            <a:solidFill>
              <a:srgbClr val="097799"/>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797642" y="4102439"/>
            <a:ext cx="5966522" cy="24273"/>
          </a:xfrm>
          <a:prstGeom prst="line">
            <a:avLst/>
          </a:prstGeom>
          <a:ln>
            <a:solidFill>
              <a:srgbClr val="097799"/>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797642" y="3037481"/>
            <a:ext cx="5947472" cy="0"/>
          </a:xfrm>
          <a:prstGeom prst="line">
            <a:avLst/>
          </a:prstGeom>
          <a:ln>
            <a:solidFill>
              <a:srgbClr val="097799"/>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797642" y="2522571"/>
            <a:ext cx="5948575" cy="0"/>
          </a:xfrm>
          <a:prstGeom prst="line">
            <a:avLst/>
          </a:prstGeom>
          <a:ln>
            <a:solidFill>
              <a:srgbClr val="097799"/>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797642" y="3601624"/>
            <a:ext cx="5942647" cy="0"/>
          </a:xfrm>
          <a:prstGeom prst="line">
            <a:avLst/>
          </a:prstGeom>
          <a:ln>
            <a:solidFill>
              <a:srgbClr val="097799"/>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p>
            <a:r>
              <a:rPr lang="en-US" dirty="0" smtClean="0"/>
              <a:t>Improve Efficiencies While Minimizing Costs</a:t>
            </a:r>
            <a:endParaRPr lang="en-US" dirty="0"/>
          </a:p>
        </p:txBody>
      </p:sp>
      <p:sp>
        <p:nvSpPr>
          <p:cNvPr id="60" name="Freeform 59"/>
          <p:cNvSpPr/>
          <p:nvPr/>
        </p:nvSpPr>
        <p:spPr>
          <a:xfrm>
            <a:off x="1246754" y="1801145"/>
            <a:ext cx="5130271" cy="429768"/>
          </a:xfrm>
          <a:custGeom>
            <a:avLst/>
            <a:gdLst>
              <a:gd name="connsiteX0" fmla="*/ 0 w 2683287"/>
              <a:gd name="connsiteY0" fmla="*/ 0 h 818075"/>
              <a:gd name="connsiteX1" fmla="*/ 2683287 w 2683287"/>
              <a:gd name="connsiteY1" fmla="*/ 0 h 818075"/>
              <a:gd name="connsiteX2" fmla="*/ 2683287 w 2683287"/>
              <a:gd name="connsiteY2" fmla="*/ 818075 h 818075"/>
              <a:gd name="connsiteX3" fmla="*/ 0 w 2683287"/>
              <a:gd name="connsiteY3" fmla="*/ 818075 h 818075"/>
              <a:gd name="connsiteX4" fmla="*/ 0 w 2683287"/>
              <a:gd name="connsiteY4" fmla="*/ 0 h 81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287" h="818075">
                <a:moveTo>
                  <a:pt x="0" y="0"/>
                </a:moveTo>
                <a:lnTo>
                  <a:pt x="2683287" y="0"/>
                </a:lnTo>
                <a:lnTo>
                  <a:pt x="2683287" y="818075"/>
                </a:lnTo>
                <a:lnTo>
                  <a:pt x="0" y="818075"/>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112713" defTabSz="889000">
              <a:lnSpc>
                <a:spcPct val="90000"/>
              </a:lnSpc>
              <a:spcBef>
                <a:spcPct val="0"/>
              </a:spcBef>
              <a:spcAft>
                <a:spcPct val="35000"/>
              </a:spcAft>
            </a:pPr>
            <a:r>
              <a:rPr lang="en-US" sz="1600" dirty="0" smtClean="0">
                <a:solidFill>
                  <a:srgbClr val="FFFFFF"/>
                </a:solidFill>
              </a:rPr>
              <a:t>Capacity Limitations</a:t>
            </a:r>
            <a:endParaRPr lang="en-US" sz="1600" dirty="0">
              <a:solidFill>
                <a:srgbClr val="FFFFFF"/>
              </a:solidFill>
            </a:endParaRPr>
          </a:p>
        </p:txBody>
      </p:sp>
      <p:sp>
        <p:nvSpPr>
          <p:cNvPr id="61" name="Freeform 60"/>
          <p:cNvSpPr/>
          <p:nvPr/>
        </p:nvSpPr>
        <p:spPr>
          <a:xfrm>
            <a:off x="1246754" y="2307687"/>
            <a:ext cx="5130271" cy="429768"/>
          </a:xfrm>
          <a:custGeom>
            <a:avLst/>
            <a:gdLst>
              <a:gd name="connsiteX0" fmla="*/ 0 w 2683287"/>
              <a:gd name="connsiteY0" fmla="*/ 0 h 818075"/>
              <a:gd name="connsiteX1" fmla="*/ 2683287 w 2683287"/>
              <a:gd name="connsiteY1" fmla="*/ 0 h 818075"/>
              <a:gd name="connsiteX2" fmla="*/ 2683287 w 2683287"/>
              <a:gd name="connsiteY2" fmla="*/ 818075 h 818075"/>
              <a:gd name="connsiteX3" fmla="*/ 0 w 2683287"/>
              <a:gd name="connsiteY3" fmla="*/ 818075 h 818075"/>
              <a:gd name="connsiteX4" fmla="*/ 0 w 2683287"/>
              <a:gd name="connsiteY4" fmla="*/ 0 h 81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287" h="818075">
                <a:moveTo>
                  <a:pt x="0" y="0"/>
                </a:moveTo>
                <a:lnTo>
                  <a:pt x="2683287" y="0"/>
                </a:lnTo>
                <a:lnTo>
                  <a:pt x="2683287" y="818075"/>
                </a:lnTo>
                <a:lnTo>
                  <a:pt x="0" y="818075"/>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112713" defTabSz="889000">
              <a:lnSpc>
                <a:spcPct val="90000"/>
              </a:lnSpc>
              <a:spcBef>
                <a:spcPct val="0"/>
              </a:spcBef>
              <a:spcAft>
                <a:spcPct val="35000"/>
              </a:spcAft>
            </a:pPr>
            <a:r>
              <a:rPr lang="en-US" sz="1600" dirty="0" smtClean="0">
                <a:solidFill>
                  <a:srgbClr val="FFFFFF"/>
                </a:solidFill>
              </a:rPr>
              <a:t>Rising in-house integration fixed costs</a:t>
            </a:r>
            <a:endParaRPr lang="en-US" sz="1600" dirty="0">
              <a:solidFill>
                <a:srgbClr val="FFFFFF"/>
              </a:solidFill>
            </a:endParaRPr>
          </a:p>
        </p:txBody>
      </p:sp>
      <p:sp>
        <p:nvSpPr>
          <p:cNvPr id="62" name="Freeform 61"/>
          <p:cNvSpPr/>
          <p:nvPr/>
        </p:nvSpPr>
        <p:spPr>
          <a:xfrm>
            <a:off x="1246754" y="2833280"/>
            <a:ext cx="5130271" cy="429768"/>
          </a:xfrm>
          <a:custGeom>
            <a:avLst/>
            <a:gdLst>
              <a:gd name="connsiteX0" fmla="*/ 0 w 2683287"/>
              <a:gd name="connsiteY0" fmla="*/ 0 h 818075"/>
              <a:gd name="connsiteX1" fmla="*/ 2683287 w 2683287"/>
              <a:gd name="connsiteY1" fmla="*/ 0 h 818075"/>
              <a:gd name="connsiteX2" fmla="*/ 2683287 w 2683287"/>
              <a:gd name="connsiteY2" fmla="*/ 818075 h 818075"/>
              <a:gd name="connsiteX3" fmla="*/ 0 w 2683287"/>
              <a:gd name="connsiteY3" fmla="*/ 818075 h 818075"/>
              <a:gd name="connsiteX4" fmla="*/ 0 w 2683287"/>
              <a:gd name="connsiteY4" fmla="*/ 0 h 81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287" h="818075">
                <a:moveTo>
                  <a:pt x="0" y="0"/>
                </a:moveTo>
                <a:lnTo>
                  <a:pt x="2683287" y="0"/>
                </a:lnTo>
                <a:lnTo>
                  <a:pt x="2683287" y="818075"/>
                </a:lnTo>
                <a:lnTo>
                  <a:pt x="0" y="818075"/>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112713" defTabSz="889000">
              <a:lnSpc>
                <a:spcPct val="90000"/>
              </a:lnSpc>
              <a:spcBef>
                <a:spcPct val="0"/>
              </a:spcBef>
              <a:spcAft>
                <a:spcPct val="35000"/>
              </a:spcAft>
            </a:pPr>
            <a:r>
              <a:rPr lang="en-US" sz="1600" dirty="0" smtClean="0">
                <a:solidFill>
                  <a:srgbClr val="FFFFFF"/>
                </a:solidFill>
              </a:rPr>
              <a:t>Hassle of technical certifications</a:t>
            </a:r>
            <a:endParaRPr lang="en-US" sz="1600" dirty="0">
              <a:solidFill>
                <a:srgbClr val="FFFFFF"/>
              </a:solidFill>
            </a:endParaRPr>
          </a:p>
        </p:txBody>
      </p:sp>
      <p:sp>
        <p:nvSpPr>
          <p:cNvPr id="63" name="Freeform 62"/>
          <p:cNvSpPr/>
          <p:nvPr/>
        </p:nvSpPr>
        <p:spPr>
          <a:xfrm>
            <a:off x="1246754" y="3368397"/>
            <a:ext cx="5130271" cy="429768"/>
          </a:xfrm>
          <a:custGeom>
            <a:avLst/>
            <a:gdLst>
              <a:gd name="connsiteX0" fmla="*/ 0 w 2683287"/>
              <a:gd name="connsiteY0" fmla="*/ 0 h 818075"/>
              <a:gd name="connsiteX1" fmla="*/ 2683287 w 2683287"/>
              <a:gd name="connsiteY1" fmla="*/ 0 h 818075"/>
              <a:gd name="connsiteX2" fmla="*/ 2683287 w 2683287"/>
              <a:gd name="connsiteY2" fmla="*/ 818075 h 818075"/>
              <a:gd name="connsiteX3" fmla="*/ 0 w 2683287"/>
              <a:gd name="connsiteY3" fmla="*/ 818075 h 818075"/>
              <a:gd name="connsiteX4" fmla="*/ 0 w 2683287"/>
              <a:gd name="connsiteY4" fmla="*/ 0 h 81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287" h="818075">
                <a:moveTo>
                  <a:pt x="0" y="0"/>
                </a:moveTo>
                <a:lnTo>
                  <a:pt x="2683287" y="0"/>
                </a:lnTo>
                <a:lnTo>
                  <a:pt x="2683287" y="818075"/>
                </a:lnTo>
                <a:lnTo>
                  <a:pt x="0" y="818075"/>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112713" defTabSz="889000">
              <a:lnSpc>
                <a:spcPct val="90000"/>
              </a:lnSpc>
              <a:spcBef>
                <a:spcPct val="0"/>
              </a:spcBef>
              <a:spcAft>
                <a:spcPct val="35000"/>
              </a:spcAft>
            </a:pPr>
            <a:r>
              <a:rPr lang="en-US" sz="1600" dirty="0" smtClean="0">
                <a:solidFill>
                  <a:srgbClr val="FFFFFF"/>
                </a:solidFill>
              </a:rPr>
              <a:t>Supply chain operational inefficiencies</a:t>
            </a:r>
            <a:endParaRPr lang="en-US" sz="1600" dirty="0">
              <a:solidFill>
                <a:srgbClr val="FFFFFF"/>
              </a:solidFill>
            </a:endParaRPr>
          </a:p>
        </p:txBody>
      </p:sp>
      <p:sp>
        <p:nvSpPr>
          <p:cNvPr id="64" name="Freeform 63"/>
          <p:cNvSpPr/>
          <p:nvPr/>
        </p:nvSpPr>
        <p:spPr>
          <a:xfrm>
            <a:off x="1246754" y="3911828"/>
            <a:ext cx="5130271" cy="429768"/>
          </a:xfrm>
          <a:custGeom>
            <a:avLst/>
            <a:gdLst>
              <a:gd name="connsiteX0" fmla="*/ 0 w 2683287"/>
              <a:gd name="connsiteY0" fmla="*/ 0 h 818075"/>
              <a:gd name="connsiteX1" fmla="*/ 2683287 w 2683287"/>
              <a:gd name="connsiteY1" fmla="*/ 0 h 818075"/>
              <a:gd name="connsiteX2" fmla="*/ 2683287 w 2683287"/>
              <a:gd name="connsiteY2" fmla="*/ 818075 h 818075"/>
              <a:gd name="connsiteX3" fmla="*/ 0 w 2683287"/>
              <a:gd name="connsiteY3" fmla="*/ 818075 h 818075"/>
              <a:gd name="connsiteX4" fmla="*/ 0 w 2683287"/>
              <a:gd name="connsiteY4" fmla="*/ 0 h 81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287" h="818075">
                <a:moveTo>
                  <a:pt x="0" y="0"/>
                </a:moveTo>
                <a:lnTo>
                  <a:pt x="2683287" y="0"/>
                </a:lnTo>
                <a:lnTo>
                  <a:pt x="2683287" y="818075"/>
                </a:lnTo>
                <a:lnTo>
                  <a:pt x="0" y="81807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112713" defTabSz="889000">
              <a:lnSpc>
                <a:spcPct val="90000"/>
              </a:lnSpc>
              <a:spcBef>
                <a:spcPct val="0"/>
              </a:spcBef>
              <a:spcAft>
                <a:spcPct val="35000"/>
              </a:spcAft>
            </a:pPr>
            <a:r>
              <a:rPr lang="en-US" sz="1600" dirty="0" smtClean="0">
                <a:solidFill>
                  <a:srgbClr val="FFFFFF"/>
                </a:solidFill>
              </a:rPr>
              <a:t>Rising shipping / logistics management costs</a:t>
            </a:r>
            <a:endParaRPr lang="en-US" sz="1600" dirty="0">
              <a:solidFill>
                <a:srgbClr val="FFFFFF"/>
              </a:solidFill>
            </a:endParaRPr>
          </a:p>
        </p:txBody>
      </p:sp>
      <p:sp>
        <p:nvSpPr>
          <p:cNvPr id="69" name="Freeform 68"/>
          <p:cNvSpPr/>
          <p:nvPr/>
        </p:nvSpPr>
        <p:spPr>
          <a:xfrm>
            <a:off x="1246754" y="4452203"/>
            <a:ext cx="5130271" cy="429768"/>
          </a:xfrm>
          <a:custGeom>
            <a:avLst/>
            <a:gdLst>
              <a:gd name="connsiteX0" fmla="*/ 0 w 2683287"/>
              <a:gd name="connsiteY0" fmla="*/ 0 h 818075"/>
              <a:gd name="connsiteX1" fmla="*/ 2683287 w 2683287"/>
              <a:gd name="connsiteY1" fmla="*/ 0 h 818075"/>
              <a:gd name="connsiteX2" fmla="*/ 2683287 w 2683287"/>
              <a:gd name="connsiteY2" fmla="*/ 818075 h 818075"/>
              <a:gd name="connsiteX3" fmla="*/ 0 w 2683287"/>
              <a:gd name="connsiteY3" fmla="*/ 818075 h 818075"/>
              <a:gd name="connsiteX4" fmla="*/ 0 w 2683287"/>
              <a:gd name="connsiteY4" fmla="*/ 0 h 81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287" h="818075">
                <a:moveTo>
                  <a:pt x="0" y="0"/>
                </a:moveTo>
                <a:lnTo>
                  <a:pt x="2683287" y="0"/>
                </a:lnTo>
                <a:lnTo>
                  <a:pt x="2683287" y="818075"/>
                </a:lnTo>
                <a:lnTo>
                  <a:pt x="0" y="818075"/>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112713" defTabSz="889000">
              <a:lnSpc>
                <a:spcPct val="90000"/>
              </a:lnSpc>
              <a:spcBef>
                <a:spcPct val="0"/>
              </a:spcBef>
              <a:spcAft>
                <a:spcPct val="35000"/>
              </a:spcAft>
            </a:pPr>
            <a:r>
              <a:rPr lang="en-US" sz="1600" dirty="0" smtClean="0">
                <a:solidFill>
                  <a:srgbClr val="FFFFFF"/>
                </a:solidFill>
              </a:rPr>
              <a:t>Quality management certification issues</a:t>
            </a:r>
            <a:endParaRPr lang="en-US" sz="1600" dirty="0">
              <a:solidFill>
                <a:srgbClr val="FFFFFF"/>
              </a:solidFill>
            </a:endParaRPr>
          </a:p>
        </p:txBody>
      </p:sp>
      <p:sp>
        <p:nvSpPr>
          <p:cNvPr id="70" name="Freeform 69"/>
          <p:cNvSpPr/>
          <p:nvPr/>
        </p:nvSpPr>
        <p:spPr>
          <a:xfrm>
            <a:off x="1246754" y="4988532"/>
            <a:ext cx="5130271" cy="429768"/>
          </a:xfrm>
          <a:custGeom>
            <a:avLst/>
            <a:gdLst>
              <a:gd name="connsiteX0" fmla="*/ 0 w 2683287"/>
              <a:gd name="connsiteY0" fmla="*/ 0 h 818075"/>
              <a:gd name="connsiteX1" fmla="*/ 2683287 w 2683287"/>
              <a:gd name="connsiteY1" fmla="*/ 0 h 818075"/>
              <a:gd name="connsiteX2" fmla="*/ 2683287 w 2683287"/>
              <a:gd name="connsiteY2" fmla="*/ 818075 h 818075"/>
              <a:gd name="connsiteX3" fmla="*/ 0 w 2683287"/>
              <a:gd name="connsiteY3" fmla="*/ 818075 h 818075"/>
              <a:gd name="connsiteX4" fmla="*/ 0 w 2683287"/>
              <a:gd name="connsiteY4" fmla="*/ 0 h 81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287" h="818075">
                <a:moveTo>
                  <a:pt x="0" y="0"/>
                </a:moveTo>
                <a:lnTo>
                  <a:pt x="2683287" y="0"/>
                </a:lnTo>
                <a:lnTo>
                  <a:pt x="2683287" y="818075"/>
                </a:lnTo>
                <a:lnTo>
                  <a:pt x="0" y="818075"/>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112713" defTabSz="889000">
              <a:lnSpc>
                <a:spcPct val="90000"/>
              </a:lnSpc>
              <a:spcBef>
                <a:spcPct val="0"/>
              </a:spcBef>
              <a:spcAft>
                <a:spcPct val="35000"/>
              </a:spcAft>
            </a:pPr>
            <a:r>
              <a:rPr lang="en-US" sz="1600" dirty="0" smtClean="0">
                <a:solidFill>
                  <a:srgbClr val="FFFFFF"/>
                </a:solidFill>
              </a:rPr>
              <a:t>Availability and utilization of in-house technical staff</a:t>
            </a:r>
            <a:endParaRPr lang="en-US" sz="1600" dirty="0">
              <a:solidFill>
                <a:srgbClr val="FFFFFF"/>
              </a:solidFill>
            </a:endParaRPr>
          </a:p>
        </p:txBody>
      </p:sp>
      <p:sp>
        <p:nvSpPr>
          <p:cNvPr id="71" name="Freeform 70"/>
          <p:cNvSpPr/>
          <p:nvPr/>
        </p:nvSpPr>
        <p:spPr>
          <a:xfrm>
            <a:off x="1246754" y="5511564"/>
            <a:ext cx="5130271" cy="429768"/>
          </a:xfrm>
          <a:custGeom>
            <a:avLst/>
            <a:gdLst>
              <a:gd name="connsiteX0" fmla="*/ 0 w 2683287"/>
              <a:gd name="connsiteY0" fmla="*/ 0 h 818075"/>
              <a:gd name="connsiteX1" fmla="*/ 2683287 w 2683287"/>
              <a:gd name="connsiteY1" fmla="*/ 0 h 818075"/>
              <a:gd name="connsiteX2" fmla="*/ 2683287 w 2683287"/>
              <a:gd name="connsiteY2" fmla="*/ 818075 h 818075"/>
              <a:gd name="connsiteX3" fmla="*/ 0 w 2683287"/>
              <a:gd name="connsiteY3" fmla="*/ 818075 h 818075"/>
              <a:gd name="connsiteX4" fmla="*/ 0 w 2683287"/>
              <a:gd name="connsiteY4" fmla="*/ 0 h 81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287" h="818075">
                <a:moveTo>
                  <a:pt x="0" y="0"/>
                </a:moveTo>
                <a:lnTo>
                  <a:pt x="2683287" y="0"/>
                </a:lnTo>
                <a:lnTo>
                  <a:pt x="2683287" y="818075"/>
                </a:lnTo>
                <a:lnTo>
                  <a:pt x="0" y="818075"/>
                </a:lnTo>
                <a:lnTo>
                  <a:pt x="0" y="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112713" defTabSz="889000">
              <a:lnSpc>
                <a:spcPct val="90000"/>
              </a:lnSpc>
              <a:spcBef>
                <a:spcPct val="0"/>
              </a:spcBef>
              <a:spcAft>
                <a:spcPct val="35000"/>
              </a:spcAft>
            </a:pPr>
            <a:r>
              <a:rPr lang="en-US" sz="1600" dirty="0" smtClean="0">
                <a:solidFill>
                  <a:srgbClr val="FFFFFF"/>
                </a:solidFill>
              </a:rPr>
              <a:t>Coordinating cross vendor technical capabilities</a:t>
            </a:r>
            <a:endParaRPr lang="en-US" sz="1600" dirty="0">
              <a:solidFill>
                <a:srgbClr val="FFFFFF"/>
              </a:solidFill>
            </a:endParaRPr>
          </a:p>
        </p:txBody>
      </p:sp>
      <p:sp>
        <p:nvSpPr>
          <p:cNvPr id="78" name="TextBox 4"/>
          <p:cNvSpPr txBox="1">
            <a:spLocks noChangeArrowheads="1"/>
          </p:cNvSpPr>
          <p:nvPr/>
        </p:nvSpPr>
        <p:spPr bwMode="auto">
          <a:xfrm>
            <a:off x="484833" y="1115214"/>
            <a:ext cx="9164808" cy="410654"/>
          </a:xfrm>
          <a:prstGeom prst="rect">
            <a:avLst/>
          </a:prstGeom>
          <a:noFill/>
          <a:ln w="9525">
            <a:noFill/>
            <a:miter lim="800000"/>
            <a:headEnd/>
            <a:tailEnd/>
          </a:ln>
        </p:spPr>
        <p:txBody>
          <a:bodyPr wrap="square" lIns="101882" tIns="50941" rIns="101882" bIns="50941">
            <a:spAutoFit/>
          </a:bodyPr>
          <a:lstStyle/>
          <a:p>
            <a:pPr marL="0" lvl="2"/>
            <a:r>
              <a:rPr lang="en-US" sz="2000" dirty="0" smtClean="0">
                <a:solidFill>
                  <a:srgbClr val="575757"/>
                </a:solidFill>
              </a:rPr>
              <a:t>Shift spending from business-as-usual to new capabilities and greater flexibility</a:t>
            </a:r>
            <a:endParaRPr lang="en-US" sz="2000" i="1" dirty="0">
              <a:solidFill>
                <a:srgbClr val="575757"/>
              </a:solidFill>
            </a:endParaRPr>
          </a:p>
        </p:txBody>
      </p:sp>
      <p:sp>
        <p:nvSpPr>
          <p:cNvPr id="36" name="Freeform 35"/>
          <p:cNvSpPr/>
          <p:nvPr/>
        </p:nvSpPr>
        <p:spPr>
          <a:xfrm rot="16200000">
            <a:off x="-1367245" y="3653221"/>
            <a:ext cx="4133920" cy="429768"/>
          </a:xfrm>
          <a:custGeom>
            <a:avLst/>
            <a:gdLst>
              <a:gd name="connsiteX0" fmla="*/ 0 w 2683287"/>
              <a:gd name="connsiteY0" fmla="*/ 0 h 818075"/>
              <a:gd name="connsiteX1" fmla="*/ 2683287 w 2683287"/>
              <a:gd name="connsiteY1" fmla="*/ 0 h 818075"/>
              <a:gd name="connsiteX2" fmla="*/ 2683287 w 2683287"/>
              <a:gd name="connsiteY2" fmla="*/ 818075 h 818075"/>
              <a:gd name="connsiteX3" fmla="*/ 0 w 2683287"/>
              <a:gd name="connsiteY3" fmla="*/ 818075 h 818075"/>
              <a:gd name="connsiteX4" fmla="*/ 0 w 2683287"/>
              <a:gd name="connsiteY4" fmla="*/ 0 h 81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287" h="818075">
                <a:moveTo>
                  <a:pt x="0" y="0"/>
                </a:moveTo>
                <a:lnTo>
                  <a:pt x="2683287" y="0"/>
                </a:lnTo>
                <a:lnTo>
                  <a:pt x="2683287" y="818075"/>
                </a:lnTo>
                <a:lnTo>
                  <a:pt x="0" y="818075"/>
                </a:lnTo>
                <a:lnTo>
                  <a:pt x="0" y="0"/>
                </a:lnTo>
                <a:close/>
              </a:path>
            </a:pathLst>
          </a:custGeom>
          <a:solidFill>
            <a:srgbClr val="0240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112713" algn="ctr" defTabSz="889000">
              <a:lnSpc>
                <a:spcPct val="90000"/>
              </a:lnSpc>
              <a:spcBef>
                <a:spcPct val="0"/>
              </a:spcBef>
              <a:spcAft>
                <a:spcPct val="35000"/>
              </a:spcAft>
            </a:pPr>
            <a:r>
              <a:rPr lang="en-US" sz="1600" dirty="0" smtClean="0">
                <a:solidFill>
                  <a:srgbClr val="FFFFFF"/>
                </a:solidFill>
              </a:rPr>
              <a:t>Common Customer Challenges</a:t>
            </a:r>
            <a:endParaRPr lang="en-US" sz="1600" dirty="0">
              <a:solidFill>
                <a:srgbClr val="FFFFFF"/>
              </a:solidFill>
            </a:endParaRPr>
          </a:p>
        </p:txBody>
      </p:sp>
      <p:pic>
        <p:nvPicPr>
          <p:cNvPr id="3" name="Picture 2"/>
          <p:cNvPicPr>
            <a:picLocks noChangeAspect="1"/>
          </p:cNvPicPr>
          <p:nvPr/>
        </p:nvPicPr>
        <p:blipFill>
          <a:blip r:embed="rId3"/>
          <a:stretch>
            <a:fillRect/>
          </a:stretch>
        </p:blipFill>
        <p:spPr>
          <a:xfrm>
            <a:off x="7330582" y="3260002"/>
            <a:ext cx="1047750" cy="1076325"/>
          </a:xfrm>
          <a:prstGeom prst="rect">
            <a:avLst/>
          </a:prstGeom>
        </p:spPr>
      </p:pic>
    </p:spTree>
    <p:extLst>
      <p:ext uri="{BB962C8B-B14F-4D97-AF65-F5344CB8AC3E}">
        <p14:creationId xmlns:p14="http://schemas.microsoft.com/office/powerpoint/2010/main" val="655666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350" y="2204319"/>
            <a:ext cx="7966987" cy="2715524"/>
          </a:xfrm>
          <a:prstGeom prst="rect">
            <a:avLst/>
          </a:prstGeom>
        </p:spPr>
      </p:pic>
      <p:sp>
        <p:nvSpPr>
          <p:cNvPr id="5" name="TextBox 4"/>
          <p:cNvSpPr txBox="1"/>
          <p:nvPr/>
        </p:nvSpPr>
        <p:spPr>
          <a:xfrm>
            <a:off x="491879" y="4106534"/>
            <a:ext cx="1272401" cy="338554"/>
          </a:xfrm>
          <a:prstGeom prst="rect">
            <a:avLst/>
          </a:prstGeom>
          <a:noFill/>
        </p:spPr>
        <p:txBody>
          <a:bodyPr wrap="square" rtlCol="0">
            <a:spAutoFit/>
          </a:bodyPr>
          <a:lstStyle/>
          <a:p>
            <a:pPr algn="ctr"/>
            <a:r>
              <a:rPr lang="en-US" sz="1600" dirty="0" smtClean="0"/>
              <a:t>From this</a:t>
            </a:r>
            <a:endParaRPr lang="en-US" sz="1600" dirty="0"/>
          </a:p>
        </p:txBody>
      </p:sp>
      <p:sp>
        <p:nvSpPr>
          <p:cNvPr id="9" name="TextBox 8"/>
          <p:cNvSpPr txBox="1"/>
          <p:nvPr/>
        </p:nvSpPr>
        <p:spPr>
          <a:xfrm>
            <a:off x="3184358" y="2226215"/>
            <a:ext cx="1002631" cy="338554"/>
          </a:xfrm>
          <a:prstGeom prst="rect">
            <a:avLst/>
          </a:prstGeom>
          <a:noFill/>
        </p:spPr>
        <p:txBody>
          <a:bodyPr wrap="square" rtlCol="0">
            <a:spAutoFit/>
          </a:bodyPr>
          <a:lstStyle/>
          <a:p>
            <a:pPr algn="ctr"/>
            <a:r>
              <a:rPr lang="en-US" sz="1600" dirty="0" smtClean="0"/>
              <a:t>To this</a:t>
            </a:r>
            <a:endParaRPr lang="en-US" sz="1600" dirty="0"/>
          </a:p>
        </p:txBody>
      </p:sp>
      <p:sp>
        <p:nvSpPr>
          <p:cNvPr id="10" name="TextBox 9"/>
          <p:cNvSpPr txBox="1"/>
          <p:nvPr/>
        </p:nvSpPr>
        <p:spPr>
          <a:xfrm>
            <a:off x="4858732" y="2696964"/>
            <a:ext cx="1284479" cy="338554"/>
          </a:xfrm>
          <a:prstGeom prst="rect">
            <a:avLst/>
          </a:prstGeom>
          <a:noFill/>
        </p:spPr>
        <p:txBody>
          <a:bodyPr wrap="square" rtlCol="0">
            <a:spAutoFit/>
          </a:bodyPr>
          <a:lstStyle/>
          <a:p>
            <a:pPr algn="ctr"/>
            <a:r>
              <a:rPr lang="en-US" sz="1600" dirty="0" smtClean="0"/>
              <a:t>To there</a:t>
            </a:r>
            <a:endParaRPr lang="en-US" sz="1600" dirty="0"/>
          </a:p>
        </p:txBody>
      </p:sp>
      <p:sp>
        <p:nvSpPr>
          <p:cNvPr id="11" name="TextBox 10"/>
          <p:cNvSpPr txBox="1"/>
          <p:nvPr/>
        </p:nvSpPr>
        <p:spPr>
          <a:xfrm>
            <a:off x="7156672" y="4129624"/>
            <a:ext cx="1766060" cy="338554"/>
          </a:xfrm>
          <a:prstGeom prst="rect">
            <a:avLst/>
          </a:prstGeom>
          <a:noFill/>
        </p:spPr>
        <p:txBody>
          <a:bodyPr wrap="square" rtlCol="0">
            <a:spAutoFit/>
          </a:bodyPr>
          <a:lstStyle/>
          <a:p>
            <a:pPr algn="ctr"/>
            <a:r>
              <a:rPr lang="en-US" sz="1600" dirty="0" smtClean="0"/>
              <a:t>Then plug it </a:t>
            </a:r>
            <a:r>
              <a:rPr lang="en-US" sz="1600" dirty="0"/>
              <a:t>i</a:t>
            </a:r>
            <a:r>
              <a:rPr lang="en-US" sz="1600" dirty="0" smtClean="0"/>
              <a:t>n</a:t>
            </a:r>
            <a:endParaRPr lang="en-US" sz="1600" dirty="0"/>
          </a:p>
        </p:txBody>
      </p:sp>
      <p:sp>
        <p:nvSpPr>
          <p:cNvPr id="4" name="Title 3"/>
          <p:cNvSpPr>
            <a:spLocks noGrp="1"/>
          </p:cNvSpPr>
          <p:nvPr>
            <p:ph type="title"/>
          </p:nvPr>
        </p:nvSpPr>
        <p:spPr>
          <a:xfrm>
            <a:off x="484833" y="104583"/>
            <a:ext cx="7893499" cy="444332"/>
          </a:xfrm>
        </p:spPr>
        <p:txBody>
          <a:bodyPr/>
          <a:lstStyle/>
          <a:p>
            <a:r>
              <a:rPr lang="en-US" dirty="0" smtClean="0"/>
              <a:t>Deliver Solutions Faster</a:t>
            </a:r>
            <a:endParaRPr lang="en-US" dirty="0"/>
          </a:p>
        </p:txBody>
      </p:sp>
    </p:spTree>
    <p:extLst>
      <p:ext uri="{BB962C8B-B14F-4D97-AF65-F5344CB8AC3E}">
        <p14:creationId xmlns:p14="http://schemas.microsoft.com/office/powerpoint/2010/main" val="437353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8477" y="1062691"/>
            <a:ext cx="3561346" cy="471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p:txBody>
          <a:bodyPr/>
          <a:lstStyle/>
          <a:p>
            <a:r>
              <a:rPr lang="en-US" dirty="0" smtClean="0"/>
              <a:t>Significant Upside Potential To Your Business</a:t>
            </a:r>
            <a:endParaRPr lang="en-US" dirty="0"/>
          </a:p>
        </p:txBody>
      </p:sp>
      <p:sp>
        <p:nvSpPr>
          <p:cNvPr id="13" name="Content Placeholder 2"/>
          <p:cNvSpPr>
            <a:spLocks noGrp="1"/>
          </p:cNvSpPr>
          <p:nvPr>
            <p:ph type="body" sz="quarter" idx="11"/>
          </p:nvPr>
        </p:nvSpPr>
        <p:spPr>
          <a:xfrm>
            <a:off x="3858773" y="2193203"/>
            <a:ext cx="5760754" cy="2452453"/>
          </a:xfrm>
        </p:spPr>
        <p:txBody>
          <a:bodyPr>
            <a:normAutofit fontScale="92500" lnSpcReduction="10000"/>
          </a:bodyPr>
          <a:lstStyle/>
          <a:p>
            <a:pPr marL="233363" indent="-233363">
              <a:lnSpc>
                <a:spcPct val="120000"/>
              </a:lnSpc>
              <a:spcBef>
                <a:spcPts val="312"/>
              </a:spcBef>
              <a:buClr>
                <a:schemeClr val="bg1"/>
              </a:buClr>
            </a:pPr>
            <a:r>
              <a:rPr lang="en-US" sz="1800" dirty="0" smtClean="0">
                <a:solidFill>
                  <a:schemeClr val="bg1"/>
                </a:solidFill>
              </a:rPr>
              <a:t>Reduce costs</a:t>
            </a:r>
          </a:p>
          <a:p>
            <a:pPr marL="233363" indent="-233363">
              <a:lnSpc>
                <a:spcPct val="120000"/>
              </a:lnSpc>
              <a:spcBef>
                <a:spcPts val="312"/>
              </a:spcBef>
              <a:buClr>
                <a:schemeClr val="bg1"/>
              </a:buClr>
            </a:pPr>
            <a:r>
              <a:rPr lang="en-US" sz="1800" dirty="0" smtClean="0">
                <a:solidFill>
                  <a:schemeClr val="bg1"/>
                </a:solidFill>
              </a:rPr>
              <a:t>Variable expenses</a:t>
            </a:r>
          </a:p>
          <a:p>
            <a:pPr marL="233363" indent="-233363">
              <a:lnSpc>
                <a:spcPct val="120000"/>
              </a:lnSpc>
              <a:spcBef>
                <a:spcPts val="312"/>
              </a:spcBef>
              <a:buClr>
                <a:schemeClr val="bg1"/>
              </a:buClr>
            </a:pPr>
            <a:r>
              <a:rPr lang="en-US" sz="1800" dirty="0" smtClean="0">
                <a:solidFill>
                  <a:schemeClr val="bg1"/>
                </a:solidFill>
              </a:rPr>
              <a:t>Enhanced offerings</a:t>
            </a:r>
          </a:p>
          <a:p>
            <a:pPr marL="233363" indent="-233363">
              <a:lnSpc>
                <a:spcPct val="120000"/>
              </a:lnSpc>
              <a:spcBef>
                <a:spcPts val="312"/>
              </a:spcBef>
              <a:buClr>
                <a:schemeClr val="bg1"/>
              </a:buClr>
            </a:pPr>
            <a:r>
              <a:rPr lang="en-US" sz="1800" dirty="0" smtClean="0">
                <a:solidFill>
                  <a:schemeClr val="bg1"/>
                </a:solidFill>
              </a:rPr>
              <a:t>Expanded markets</a:t>
            </a:r>
          </a:p>
          <a:p>
            <a:pPr marL="233363" indent="-233363">
              <a:lnSpc>
                <a:spcPct val="120000"/>
              </a:lnSpc>
              <a:spcBef>
                <a:spcPts val="312"/>
              </a:spcBef>
              <a:buClr>
                <a:schemeClr val="bg1"/>
              </a:buClr>
            </a:pPr>
            <a:r>
              <a:rPr lang="en-US" sz="1800" dirty="0" smtClean="0">
                <a:solidFill>
                  <a:schemeClr val="bg1"/>
                </a:solidFill>
              </a:rPr>
              <a:t>Increased competitiveness</a:t>
            </a:r>
          </a:p>
          <a:p>
            <a:pPr marL="233363" indent="-233363">
              <a:lnSpc>
                <a:spcPct val="120000"/>
              </a:lnSpc>
              <a:spcBef>
                <a:spcPts val="312"/>
              </a:spcBef>
              <a:buClr>
                <a:schemeClr val="bg1"/>
              </a:buClr>
            </a:pPr>
            <a:r>
              <a:rPr lang="en-US" sz="1800" dirty="0" smtClean="0">
                <a:solidFill>
                  <a:schemeClr val="bg1"/>
                </a:solidFill>
              </a:rPr>
              <a:t>Greater customer satisfaction</a:t>
            </a:r>
          </a:p>
          <a:p>
            <a:pPr marL="233363" indent="-233363">
              <a:lnSpc>
                <a:spcPct val="120000"/>
              </a:lnSpc>
              <a:spcBef>
                <a:spcPts val="312"/>
              </a:spcBef>
              <a:buClr>
                <a:schemeClr val="bg1"/>
              </a:buClr>
            </a:pPr>
            <a:r>
              <a:rPr lang="en-US" sz="1800" dirty="0" smtClean="0">
                <a:solidFill>
                  <a:schemeClr val="bg1"/>
                </a:solidFill>
              </a:rPr>
              <a:t>Faster time to market</a:t>
            </a:r>
          </a:p>
        </p:txBody>
      </p:sp>
      <p:pic>
        <p:nvPicPr>
          <p:cNvPr id="2050" name="Picture 2" descr="C:\Users\036421\Pictures\Brand Assets\Photos 08-19-14\Data Center 5\Large (300 DPI)\Avnet_2-27-2014_24253-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45953" y="1071005"/>
            <a:ext cx="4555958" cy="470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027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198" y="887191"/>
            <a:ext cx="8229603" cy="2341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solidFill>
                <a:srgbClr val="FFFFFF"/>
              </a:solidFill>
            </a:endParaRPr>
          </a:p>
        </p:txBody>
      </p:sp>
      <p:sp>
        <p:nvSpPr>
          <p:cNvPr id="10" name="Subtitle 2"/>
          <p:cNvSpPr txBox="1">
            <a:spLocks/>
          </p:cNvSpPr>
          <p:nvPr/>
        </p:nvSpPr>
        <p:spPr>
          <a:xfrm>
            <a:off x="1511471" y="875925"/>
            <a:ext cx="7908177" cy="617677"/>
          </a:xfrm>
          <a:prstGeom prst="rect">
            <a:avLst/>
          </a:prstGeom>
        </p:spPr>
        <p:txBody>
          <a:bodyPr lIns="91429" tIns="45714" rIns="91429" bIns="45714"/>
          <a:lstStyle/>
          <a:p>
            <a:pPr>
              <a:lnSpc>
                <a:spcPct val="120000"/>
              </a:lnSpc>
            </a:pPr>
            <a:r>
              <a:rPr lang="en-US" sz="4000" dirty="0" smtClean="0">
                <a:solidFill>
                  <a:schemeClr val="bg1"/>
                </a:solidFill>
                <a:latin typeface="Arial"/>
                <a:cs typeface="Arial"/>
              </a:rPr>
              <a:t>Global Integration Centers</a:t>
            </a:r>
            <a:endParaRPr lang="en-US" sz="4000" b="1" cap="all" dirty="0">
              <a:solidFill>
                <a:schemeClr val="bg1"/>
              </a:solidFill>
              <a:latin typeface="Arial"/>
              <a:cs typeface="Arial"/>
            </a:endParaRPr>
          </a:p>
          <a:p>
            <a:pPr marL="0" lvl="1">
              <a:lnSpc>
                <a:spcPct val="120000"/>
              </a:lnSpc>
            </a:pPr>
            <a:endParaRPr lang="en-US" sz="2000" b="1" cap="all" dirty="0">
              <a:solidFill>
                <a:schemeClr val="bg1"/>
              </a:solidFill>
              <a:latin typeface="Arial"/>
              <a:cs typeface="Arial"/>
            </a:endParaRPr>
          </a:p>
        </p:txBody>
      </p:sp>
      <p:sp>
        <p:nvSpPr>
          <p:cNvPr id="17" name="Subtitle 2"/>
          <p:cNvSpPr txBox="1">
            <a:spLocks/>
          </p:cNvSpPr>
          <p:nvPr/>
        </p:nvSpPr>
        <p:spPr>
          <a:xfrm>
            <a:off x="693605" y="1701751"/>
            <a:ext cx="7993198" cy="1214888"/>
          </a:xfrm>
          <a:prstGeom prst="rect">
            <a:avLst/>
          </a:prstGeom>
        </p:spPr>
        <p:txBody>
          <a:bodyPr lIns="91429" tIns="45714" rIns="91429" bIns="45714"/>
          <a:lstStyle/>
          <a:p>
            <a:pPr marL="0" lvl="1">
              <a:lnSpc>
                <a:spcPct val="120000"/>
              </a:lnSpc>
              <a:spcBef>
                <a:spcPts val="312"/>
              </a:spcBef>
            </a:pPr>
            <a:r>
              <a:rPr lang="en-US" sz="1500" dirty="0" smtClean="0">
                <a:solidFill>
                  <a:schemeClr val="bg1"/>
                </a:solidFill>
                <a:latin typeface="Arial"/>
                <a:cs typeface="Arial"/>
              </a:rPr>
              <a:t>Tech Data’s state-of-the-art </a:t>
            </a:r>
            <a:r>
              <a:rPr lang="en-US" sz="1500" dirty="0">
                <a:solidFill>
                  <a:schemeClr val="bg1"/>
                </a:solidFill>
                <a:latin typeface="Arial"/>
                <a:cs typeface="Arial"/>
              </a:rPr>
              <a:t>g</a:t>
            </a:r>
            <a:r>
              <a:rPr lang="en-US" sz="1500" dirty="0" smtClean="0">
                <a:solidFill>
                  <a:schemeClr val="bg1"/>
                </a:solidFill>
                <a:latin typeface="Arial"/>
                <a:cs typeface="Arial"/>
              </a:rPr>
              <a:t>lobal integration centers provide the most advanced integration and logistics capabilities possible to support your current and future business. By leveraging our advanced solution integration and delivery capabilities, you'll also add value to your solutions and increase your customer satisfaction.</a:t>
            </a:r>
            <a:endParaRPr lang="en-US" sz="1500" b="1" cap="all" dirty="0">
              <a:solidFill>
                <a:schemeClr val="bg1"/>
              </a:solidFill>
              <a:latin typeface="Arial"/>
              <a:cs typeface="Arial"/>
            </a:endParaRPr>
          </a:p>
        </p:txBody>
      </p:sp>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198" y="3341222"/>
            <a:ext cx="8229600" cy="2351304"/>
          </a:xfrm>
          <a:prstGeom prst="rect">
            <a:avLst/>
          </a:prstGeom>
        </p:spPr>
      </p:pic>
    </p:spTree>
    <p:extLst>
      <p:ext uri="{BB962C8B-B14F-4D97-AF65-F5344CB8AC3E}">
        <p14:creationId xmlns:p14="http://schemas.microsoft.com/office/powerpoint/2010/main" val="2510430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Avnet Logistics &amp; Integration Facilities</a:t>
            </a:r>
            <a:endParaRPr lang="en-US" sz="2800" dirty="0"/>
          </a:p>
        </p:txBody>
      </p:sp>
      <p:sp>
        <p:nvSpPr>
          <p:cNvPr id="32" name="Rectangle 31"/>
          <p:cNvSpPr/>
          <p:nvPr/>
        </p:nvSpPr>
        <p:spPr>
          <a:xfrm>
            <a:off x="4431582" y="1120059"/>
            <a:ext cx="4247748" cy="4835572"/>
          </a:xfrm>
          <a:prstGeom prst="rect">
            <a:avLst/>
          </a:prstGeom>
          <a:solidFill>
            <a:srgbClr val="8CB3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3" name="Rectangle 32"/>
          <p:cNvSpPr/>
          <p:nvPr/>
        </p:nvSpPr>
        <p:spPr>
          <a:xfrm>
            <a:off x="288759" y="1120058"/>
            <a:ext cx="3858125" cy="4835573"/>
          </a:xfrm>
          <a:prstGeom prst="rect">
            <a:avLst/>
          </a:prstGeom>
          <a:solidFill>
            <a:srgbClr val="0593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593BC"/>
              </a:solidFill>
            </a:endParaRPr>
          </a:p>
        </p:txBody>
      </p:sp>
      <p:sp>
        <p:nvSpPr>
          <p:cNvPr id="34" name="Subtitle 2"/>
          <p:cNvSpPr txBox="1">
            <a:spLocks/>
          </p:cNvSpPr>
          <p:nvPr/>
        </p:nvSpPr>
        <p:spPr>
          <a:xfrm>
            <a:off x="334379" y="1241410"/>
            <a:ext cx="3812505" cy="4392829"/>
          </a:xfrm>
          <a:prstGeom prst="rect">
            <a:avLst/>
          </a:prstGeom>
        </p:spPr>
        <p:txBody>
          <a:bodyPr/>
          <a:lstStyle/>
          <a:p>
            <a:pPr fontAlgn="base">
              <a:lnSpc>
                <a:spcPct val="120000"/>
              </a:lnSpc>
              <a:spcBef>
                <a:spcPts val="312"/>
              </a:spcBef>
              <a:spcAft>
                <a:spcPts val="600"/>
              </a:spcAft>
            </a:pPr>
            <a:r>
              <a:rPr lang="en-US" b="1" dirty="0" smtClean="0">
                <a:solidFill>
                  <a:srgbClr val="FFFFFF"/>
                </a:solidFill>
                <a:latin typeface="Arial"/>
                <a:cs typeface="Arial"/>
              </a:rPr>
              <a:t>Global Integration Facts</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World-class value-add integration</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Engineering / first article </a:t>
            </a:r>
            <a:r>
              <a:rPr lang="en-US" sz="1400" dirty="0">
                <a:solidFill>
                  <a:srgbClr val="FFFFFF"/>
                </a:solidFill>
                <a:cs typeface="Arial"/>
              </a:rPr>
              <a:t>dedicated lab space</a:t>
            </a:r>
            <a:endParaRPr lang="en-US" sz="1400" dirty="0" smtClean="0">
              <a:solidFill>
                <a:srgbClr val="FFFFFF"/>
              </a:solidFill>
              <a:latin typeface="Arial"/>
              <a:cs typeface="Arial"/>
            </a:endParaRP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Hardware and software configuration</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Custom packaging and logistics solutions</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Quality control support onsite</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ISO certified</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Repair depot lab</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ESD protected floors and smocks</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Technology and customer specific production lines</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Custom branding</a:t>
            </a:r>
            <a:endParaRPr lang="en-US" sz="1400" dirty="0">
              <a:solidFill>
                <a:srgbClr val="FFFFFF"/>
              </a:solidFill>
              <a:latin typeface="Arial"/>
              <a:cs typeface="Arial"/>
            </a:endParaRPr>
          </a:p>
        </p:txBody>
      </p:sp>
      <p:sp>
        <p:nvSpPr>
          <p:cNvPr id="11" name="Subtitle 2"/>
          <p:cNvSpPr txBox="1">
            <a:spLocks/>
          </p:cNvSpPr>
          <p:nvPr/>
        </p:nvSpPr>
        <p:spPr>
          <a:xfrm>
            <a:off x="4595087" y="1230014"/>
            <a:ext cx="4199622" cy="4512945"/>
          </a:xfrm>
          <a:prstGeom prst="rect">
            <a:avLst/>
          </a:prstGeom>
        </p:spPr>
        <p:txBody>
          <a:bodyPr/>
          <a:lstStyle/>
          <a:p>
            <a:pPr fontAlgn="base">
              <a:lnSpc>
                <a:spcPct val="120000"/>
              </a:lnSpc>
              <a:spcBef>
                <a:spcPts val="312"/>
              </a:spcBef>
              <a:spcAft>
                <a:spcPts val="600"/>
              </a:spcAft>
            </a:pPr>
            <a:r>
              <a:rPr lang="en-US" b="1" dirty="0" smtClean="0">
                <a:solidFill>
                  <a:srgbClr val="FFFFFF"/>
                </a:solidFill>
                <a:latin typeface="Arial"/>
                <a:cs typeface="Arial"/>
              </a:rPr>
              <a:t>Differentiators</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Design anywhere / build anywhere</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Consistent process globally among Avnet facilities</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Global repair and refurbishment capabilities onsite</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Lean initiatives, including Kaizen principles</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5S visual factories </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Industry leading technical professionals</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Global standardized production methodology</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Export compliance</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Freight cost optimization</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Customer specific labeling and packing</a:t>
            </a:r>
          </a:p>
          <a:p>
            <a:pPr marL="233363" indent="-233363" fontAlgn="base">
              <a:lnSpc>
                <a:spcPct val="120000"/>
              </a:lnSpc>
              <a:spcBef>
                <a:spcPts val="312"/>
              </a:spcBef>
              <a:spcAft>
                <a:spcPts val="300"/>
              </a:spcAft>
              <a:buFont typeface="Arial" panose="020B0604020202020204" pitchFamily="34" charset="0"/>
              <a:buChar char="•"/>
            </a:pPr>
            <a:r>
              <a:rPr lang="en-US" sz="1400" dirty="0" smtClean="0">
                <a:solidFill>
                  <a:srgbClr val="FFFFFF"/>
                </a:solidFill>
                <a:latin typeface="Arial"/>
                <a:cs typeface="Arial"/>
              </a:rPr>
              <a:t>Reverse logistics (RMA)</a:t>
            </a:r>
            <a:endParaRPr lang="en-US" sz="1400" dirty="0">
              <a:solidFill>
                <a:srgbClr val="FFFFFF"/>
              </a:solidFill>
              <a:latin typeface="Arial"/>
              <a:cs typeface="Arial"/>
            </a:endParaRPr>
          </a:p>
        </p:txBody>
      </p:sp>
    </p:spTree>
    <p:extLst>
      <p:ext uri="{BB962C8B-B14F-4D97-AF65-F5344CB8AC3E}">
        <p14:creationId xmlns:p14="http://schemas.microsoft.com/office/powerpoint/2010/main" val="397353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Offerings: Repair Depot Lab</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30" y="908521"/>
            <a:ext cx="3200400" cy="4800600"/>
          </a:xfrm>
          <a:prstGeom prst="rect">
            <a:avLst/>
          </a:prstGeom>
        </p:spPr>
      </p:pic>
      <p:sp>
        <p:nvSpPr>
          <p:cNvPr id="18" name="Subtitle 2"/>
          <p:cNvSpPr txBox="1">
            <a:spLocks/>
          </p:cNvSpPr>
          <p:nvPr/>
        </p:nvSpPr>
        <p:spPr>
          <a:xfrm>
            <a:off x="4085022" y="908521"/>
            <a:ext cx="4114800" cy="1737360"/>
          </a:xfrm>
          <a:prstGeom prst="rect">
            <a:avLst/>
          </a:prstGeom>
          <a:solidFill>
            <a:srgbClr val="E22422"/>
          </a:solidFill>
        </p:spPr>
        <p:txBody>
          <a:bodyPr lIns="91429" tIns="45714" rIns="91429" bIns="45714"/>
          <a:lstStyle/>
          <a:p>
            <a:pPr>
              <a:spcAft>
                <a:spcPts val="300"/>
              </a:spcAft>
            </a:pPr>
            <a:r>
              <a:rPr lang="en-US" dirty="0" smtClean="0">
                <a:solidFill>
                  <a:schemeClr val="bg1"/>
                </a:solidFill>
                <a:cs typeface="Arial"/>
              </a:rPr>
              <a:t>Basic Services</a:t>
            </a: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1 year to return to depot on OEM product</a:t>
            </a: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Maintain to </a:t>
            </a:r>
            <a:r>
              <a:rPr lang="en-US" sz="1400" dirty="0" smtClean="0">
                <a:solidFill>
                  <a:schemeClr val="bg1"/>
                </a:solidFill>
              </a:rPr>
              <a:t>ECN/ECO </a:t>
            </a:r>
            <a:r>
              <a:rPr lang="en-US" sz="1400" dirty="0">
                <a:solidFill>
                  <a:schemeClr val="bg1"/>
                </a:solidFill>
              </a:rPr>
              <a:t>specifications</a:t>
            </a: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Alternate manufacturing site </a:t>
            </a:r>
            <a:r>
              <a:rPr lang="en-US" sz="1400" dirty="0" smtClean="0">
                <a:solidFill>
                  <a:schemeClr val="bg1"/>
                </a:solidFill>
              </a:rPr>
              <a:t>cleanup</a:t>
            </a:r>
            <a:endParaRPr lang="en-US" sz="1400" dirty="0">
              <a:solidFill>
                <a:schemeClr val="bg1"/>
              </a:solidFill>
            </a:endParaRPr>
          </a:p>
        </p:txBody>
      </p:sp>
      <p:sp>
        <p:nvSpPr>
          <p:cNvPr id="19" name="Subtitle 2"/>
          <p:cNvSpPr txBox="1">
            <a:spLocks/>
          </p:cNvSpPr>
          <p:nvPr/>
        </p:nvSpPr>
        <p:spPr>
          <a:xfrm>
            <a:off x="4094961" y="2709931"/>
            <a:ext cx="4114800" cy="1088804"/>
          </a:xfrm>
          <a:prstGeom prst="rect">
            <a:avLst/>
          </a:prstGeom>
          <a:solidFill>
            <a:srgbClr val="8CB31A"/>
          </a:solidFill>
        </p:spPr>
        <p:txBody>
          <a:bodyPr lIns="91429" tIns="45714" rIns="91429" bIns="45714"/>
          <a:lstStyle/>
          <a:p>
            <a:pPr>
              <a:spcAft>
                <a:spcPts val="300"/>
              </a:spcAft>
            </a:pPr>
            <a:r>
              <a:rPr lang="en-US" dirty="0" smtClean="0">
                <a:solidFill>
                  <a:schemeClr val="bg1"/>
                </a:solidFill>
                <a:cs typeface="Arial"/>
              </a:rPr>
              <a:t>Custom / Premium Orders</a:t>
            </a: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365-day factory repair </a:t>
            </a:r>
            <a:r>
              <a:rPr lang="en-US" sz="1400" dirty="0" smtClean="0">
                <a:solidFill>
                  <a:schemeClr val="bg1"/>
                </a:solidFill>
              </a:rPr>
              <a:t>offering</a:t>
            </a:r>
            <a:endParaRPr lang="en-US" sz="1400" cap="all" dirty="0">
              <a:solidFill>
                <a:schemeClr val="bg1"/>
              </a:solidFill>
              <a:cs typeface="Arial"/>
            </a:endParaRPr>
          </a:p>
          <a:p>
            <a:pPr marL="0" lvl="1">
              <a:spcAft>
                <a:spcPts val="300"/>
              </a:spcAft>
            </a:pPr>
            <a:endParaRPr lang="en-US" sz="1400" cap="all" dirty="0">
              <a:solidFill>
                <a:schemeClr val="bg1"/>
              </a:solidFill>
              <a:cs typeface="Arial"/>
            </a:endParaRPr>
          </a:p>
        </p:txBody>
      </p:sp>
      <p:sp>
        <p:nvSpPr>
          <p:cNvPr id="20" name="Subtitle 2"/>
          <p:cNvSpPr txBox="1">
            <a:spLocks/>
          </p:cNvSpPr>
          <p:nvPr/>
        </p:nvSpPr>
        <p:spPr>
          <a:xfrm>
            <a:off x="4094961" y="3858370"/>
            <a:ext cx="4114800" cy="1850751"/>
          </a:xfrm>
          <a:prstGeom prst="rect">
            <a:avLst/>
          </a:prstGeom>
          <a:solidFill>
            <a:srgbClr val="0593BC"/>
          </a:solidFill>
        </p:spPr>
        <p:txBody>
          <a:bodyPr lIns="91429" tIns="45714" rIns="91429" bIns="45714"/>
          <a:lstStyle/>
          <a:p>
            <a:pPr>
              <a:spcAft>
                <a:spcPts val="300"/>
              </a:spcAft>
            </a:pPr>
            <a:r>
              <a:rPr lang="en-US" dirty="0" smtClean="0">
                <a:solidFill>
                  <a:schemeClr val="bg1"/>
                </a:solidFill>
                <a:cs typeface="Arial"/>
              </a:rPr>
              <a:t>Advanced Services</a:t>
            </a: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OEM spares program</a:t>
            </a:r>
          </a:p>
          <a:p>
            <a:pPr marL="233363" lvl="3" indent="-231775">
              <a:spcBef>
                <a:spcPts val="312"/>
              </a:spcBef>
              <a:spcAft>
                <a:spcPts val="300"/>
              </a:spcAft>
              <a:buClr>
                <a:schemeClr val="bg1"/>
              </a:buClr>
              <a:buFont typeface="Arial" panose="020B0604020202020204" pitchFamily="34" charset="0"/>
              <a:buChar char="•"/>
            </a:pPr>
            <a:r>
              <a:rPr lang="en-US" sz="1400" dirty="0" smtClean="0">
                <a:solidFill>
                  <a:schemeClr val="bg1"/>
                </a:solidFill>
              </a:rPr>
              <a:t>Retrofit/refurbishment </a:t>
            </a:r>
            <a:r>
              <a:rPr lang="en-US" sz="1400" dirty="0">
                <a:solidFill>
                  <a:schemeClr val="bg1"/>
                </a:solidFill>
              </a:rPr>
              <a:t>program</a:t>
            </a:r>
          </a:p>
          <a:p>
            <a:pPr marL="233363" lvl="3" indent="-231775">
              <a:spcBef>
                <a:spcPts val="312"/>
              </a:spcBef>
              <a:spcAft>
                <a:spcPts val="300"/>
              </a:spcAft>
              <a:buClr>
                <a:schemeClr val="bg1"/>
              </a:buClr>
              <a:buFont typeface="Arial" panose="020B0604020202020204" pitchFamily="34" charset="0"/>
              <a:buChar char="•"/>
            </a:pPr>
            <a:r>
              <a:rPr lang="en-US" sz="1400" dirty="0" smtClean="0">
                <a:solidFill>
                  <a:schemeClr val="bg1"/>
                </a:solidFill>
              </a:rPr>
              <a:t>Warranty/non-warranty </a:t>
            </a:r>
            <a:r>
              <a:rPr lang="en-US" sz="1400" dirty="0">
                <a:solidFill>
                  <a:schemeClr val="bg1"/>
                </a:solidFill>
              </a:rPr>
              <a:t>repair</a:t>
            </a: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Recovery </a:t>
            </a:r>
            <a:r>
              <a:rPr lang="en-US" sz="1400" dirty="0" smtClean="0">
                <a:solidFill>
                  <a:schemeClr val="bg1"/>
                </a:solidFill>
              </a:rPr>
              <a:t>CD/DVD </a:t>
            </a:r>
            <a:r>
              <a:rPr lang="en-US" sz="1400" dirty="0">
                <a:solidFill>
                  <a:schemeClr val="bg1"/>
                </a:solidFill>
              </a:rPr>
              <a:t>capabilities</a:t>
            </a:r>
          </a:p>
          <a:p>
            <a:pPr>
              <a:spcAft>
                <a:spcPts val="300"/>
              </a:spcAft>
            </a:pPr>
            <a:endParaRPr lang="en-US" sz="1400" cap="all" dirty="0">
              <a:solidFill>
                <a:schemeClr val="bg1"/>
              </a:solidFill>
              <a:cs typeface="Arial"/>
            </a:endParaRPr>
          </a:p>
        </p:txBody>
      </p:sp>
    </p:spTree>
    <p:extLst>
      <p:ext uri="{BB962C8B-B14F-4D97-AF65-F5344CB8AC3E}">
        <p14:creationId xmlns:p14="http://schemas.microsoft.com/office/powerpoint/2010/main" val="3962514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Offerings: Software Configurations</a:t>
            </a:r>
            <a:endParaRPr lang="en-US" dirty="0"/>
          </a:p>
        </p:txBody>
      </p:sp>
      <p:sp>
        <p:nvSpPr>
          <p:cNvPr id="10" name="Subtitle 2"/>
          <p:cNvSpPr txBox="1">
            <a:spLocks/>
          </p:cNvSpPr>
          <p:nvPr/>
        </p:nvSpPr>
        <p:spPr>
          <a:xfrm>
            <a:off x="745436" y="1006344"/>
            <a:ext cx="4114800" cy="1737360"/>
          </a:xfrm>
          <a:prstGeom prst="rect">
            <a:avLst/>
          </a:prstGeom>
          <a:solidFill>
            <a:srgbClr val="E22422"/>
          </a:solidFill>
        </p:spPr>
        <p:txBody>
          <a:bodyPr lIns="91429" tIns="45714" rIns="91429" bIns="45714"/>
          <a:lstStyle/>
          <a:p>
            <a:pPr>
              <a:spcAft>
                <a:spcPts val="300"/>
              </a:spcAft>
            </a:pPr>
            <a:r>
              <a:rPr lang="en-US" dirty="0" smtClean="0">
                <a:solidFill>
                  <a:schemeClr val="bg1"/>
                </a:solidFill>
                <a:cs typeface="Arial"/>
              </a:rPr>
              <a:t>Basic Services</a:t>
            </a: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Using best practices for installation of operating systems</a:t>
            </a: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Standard diagnostics </a:t>
            </a:r>
            <a:r>
              <a:rPr lang="en-US" sz="1400" dirty="0" smtClean="0">
                <a:solidFill>
                  <a:schemeClr val="bg1"/>
                </a:solidFill>
              </a:rPr>
              <a:t>and/or </a:t>
            </a:r>
            <a:r>
              <a:rPr lang="en-US" sz="1400" dirty="0">
                <a:solidFill>
                  <a:schemeClr val="bg1"/>
                </a:solidFill>
              </a:rPr>
              <a:t>custom </a:t>
            </a:r>
            <a:r>
              <a:rPr lang="en-US" sz="1400" dirty="0" smtClean="0">
                <a:solidFill>
                  <a:schemeClr val="bg1"/>
                </a:solidFill>
              </a:rPr>
              <a:t/>
            </a:r>
            <a:br>
              <a:rPr lang="en-US" sz="1400" dirty="0" smtClean="0">
                <a:solidFill>
                  <a:schemeClr val="bg1"/>
                </a:solidFill>
              </a:rPr>
            </a:br>
            <a:r>
              <a:rPr lang="en-US" sz="1400" dirty="0" smtClean="0">
                <a:solidFill>
                  <a:schemeClr val="bg1"/>
                </a:solidFill>
              </a:rPr>
              <a:t>functional </a:t>
            </a:r>
            <a:r>
              <a:rPr lang="en-US" sz="1400" dirty="0">
                <a:solidFill>
                  <a:schemeClr val="bg1"/>
                </a:solidFill>
              </a:rPr>
              <a:t>testing</a:t>
            </a: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BIOS and firmware updates</a:t>
            </a:r>
          </a:p>
          <a:p>
            <a:pPr>
              <a:spcAft>
                <a:spcPts val="300"/>
              </a:spcAft>
            </a:pPr>
            <a:endParaRPr lang="en-US" sz="1400" cap="all" dirty="0">
              <a:solidFill>
                <a:schemeClr val="bg1"/>
              </a:solidFill>
              <a:cs typeface="Arial"/>
            </a:endParaRPr>
          </a:p>
        </p:txBody>
      </p:sp>
      <p:sp>
        <p:nvSpPr>
          <p:cNvPr id="11" name="Subtitle 2"/>
          <p:cNvSpPr txBox="1">
            <a:spLocks/>
          </p:cNvSpPr>
          <p:nvPr/>
        </p:nvSpPr>
        <p:spPr>
          <a:xfrm>
            <a:off x="755375" y="2807754"/>
            <a:ext cx="4114800" cy="1325880"/>
          </a:xfrm>
          <a:prstGeom prst="rect">
            <a:avLst/>
          </a:prstGeom>
          <a:solidFill>
            <a:srgbClr val="8CB31A"/>
          </a:solidFill>
        </p:spPr>
        <p:txBody>
          <a:bodyPr lIns="91429" tIns="45714" rIns="91429" bIns="45714"/>
          <a:lstStyle/>
          <a:p>
            <a:pPr>
              <a:spcAft>
                <a:spcPts val="300"/>
              </a:spcAft>
            </a:pPr>
            <a:r>
              <a:rPr lang="en-US" dirty="0" smtClean="0">
                <a:solidFill>
                  <a:schemeClr val="bg1"/>
                </a:solidFill>
                <a:cs typeface="Arial"/>
              </a:rPr>
              <a:t>Custom / Premium Orders</a:t>
            </a: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Operating system customization </a:t>
            </a: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Loading customer site-specific data</a:t>
            </a: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Proprietary customer application loads</a:t>
            </a:r>
          </a:p>
          <a:p>
            <a:pPr>
              <a:spcAft>
                <a:spcPts val="300"/>
              </a:spcAft>
            </a:pPr>
            <a:endParaRPr lang="en-US" sz="1400" cap="all" dirty="0">
              <a:solidFill>
                <a:schemeClr val="bg1"/>
              </a:solidFill>
              <a:cs typeface="Arial"/>
            </a:endParaRPr>
          </a:p>
          <a:p>
            <a:pPr marL="0" lvl="1">
              <a:spcAft>
                <a:spcPts val="300"/>
              </a:spcAft>
            </a:pPr>
            <a:endParaRPr lang="en-US" sz="1400" cap="all" dirty="0">
              <a:solidFill>
                <a:schemeClr val="bg1"/>
              </a:solidFill>
              <a:cs typeface="Arial"/>
            </a:endParaRPr>
          </a:p>
        </p:txBody>
      </p:sp>
      <p:sp>
        <p:nvSpPr>
          <p:cNvPr id="12" name="Subtitle 2"/>
          <p:cNvSpPr txBox="1">
            <a:spLocks/>
          </p:cNvSpPr>
          <p:nvPr/>
        </p:nvSpPr>
        <p:spPr>
          <a:xfrm>
            <a:off x="755375" y="4188151"/>
            <a:ext cx="4114800" cy="1618794"/>
          </a:xfrm>
          <a:prstGeom prst="rect">
            <a:avLst/>
          </a:prstGeom>
          <a:solidFill>
            <a:srgbClr val="0593BC"/>
          </a:solidFill>
        </p:spPr>
        <p:txBody>
          <a:bodyPr lIns="91429" tIns="45714" rIns="91429" bIns="45714"/>
          <a:lstStyle/>
          <a:p>
            <a:pPr>
              <a:spcAft>
                <a:spcPts val="300"/>
              </a:spcAft>
            </a:pPr>
            <a:r>
              <a:rPr lang="en-US" dirty="0" smtClean="0">
                <a:solidFill>
                  <a:schemeClr val="bg1"/>
                </a:solidFill>
                <a:cs typeface="Arial"/>
              </a:rPr>
              <a:t>Advanced Services</a:t>
            </a: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Operating system installation (Microsoft, </a:t>
            </a:r>
            <a:r>
              <a:rPr lang="en-US" sz="1400" dirty="0" smtClean="0">
                <a:solidFill>
                  <a:schemeClr val="bg1"/>
                </a:solidFill>
              </a:rPr>
              <a:t/>
            </a:r>
            <a:br>
              <a:rPr lang="en-US" sz="1400" dirty="0" smtClean="0">
                <a:solidFill>
                  <a:schemeClr val="bg1"/>
                </a:solidFill>
              </a:rPr>
            </a:br>
            <a:r>
              <a:rPr lang="en-US" sz="1400" dirty="0" smtClean="0">
                <a:solidFill>
                  <a:schemeClr val="bg1"/>
                </a:solidFill>
              </a:rPr>
              <a:t>Linux</a:t>
            </a:r>
            <a:r>
              <a:rPr lang="en-US" sz="1400" dirty="0">
                <a:solidFill>
                  <a:schemeClr val="bg1"/>
                </a:solidFill>
              </a:rPr>
              <a:t>, AIX, UNIX, </a:t>
            </a:r>
            <a:r>
              <a:rPr lang="en-US" sz="1400" dirty="0" smtClean="0">
                <a:solidFill>
                  <a:schemeClr val="bg1"/>
                </a:solidFill>
              </a:rPr>
              <a:t>QNX, VMWare)</a:t>
            </a:r>
            <a:endParaRPr lang="en-US" sz="1400" dirty="0">
              <a:solidFill>
                <a:schemeClr val="bg1"/>
              </a:solidFill>
            </a:endParaRP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Custom image loads, VPN access</a:t>
            </a:r>
          </a:p>
          <a:p>
            <a:pPr marL="233363" lvl="3" indent="-231775">
              <a:spcBef>
                <a:spcPts val="312"/>
              </a:spcBef>
              <a:spcAft>
                <a:spcPts val="300"/>
              </a:spcAft>
              <a:buClr>
                <a:schemeClr val="bg1"/>
              </a:buClr>
              <a:buFont typeface="Arial" panose="020B0604020202020204" pitchFamily="34" charset="0"/>
              <a:buChar char="•"/>
            </a:pPr>
            <a:r>
              <a:rPr lang="en-US" sz="1400" dirty="0">
                <a:solidFill>
                  <a:schemeClr val="bg1"/>
                </a:solidFill>
              </a:rPr>
              <a:t>Application loading, configuration and testing</a:t>
            </a:r>
          </a:p>
          <a:p>
            <a:pPr>
              <a:spcAft>
                <a:spcPts val="300"/>
              </a:spcAft>
            </a:pPr>
            <a:endParaRPr lang="en-US" sz="1400" cap="all" dirty="0">
              <a:solidFill>
                <a:schemeClr val="bg1"/>
              </a:solidFill>
              <a:cs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505" y="1006344"/>
            <a:ext cx="3308028" cy="4800600"/>
          </a:xfrm>
          <a:prstGeom prst="rect">
            <a:avLst/>
          </a:prstGeom>
        </p:spPr>
      </p:pic>
    </p:spTree>
    <p:extLst>
      <p:ext uri="{BB962C8B-B14F-4D97-AF65-F5344CB8AC3E}">
        <p14:creationId xmlns:p14="http://schemas.microsoft.com/office/powerpoint/2010/main" val="669977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ntro Titl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fa0ddb4f-da85-48c1-a6b8-e7ed3db311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C38B1B708D2149995BB87C8AFA309D" ma:contentTypeVersion="1" ma:contentTypeDescription="Create a new document." ma:contentTypeScope="" ma:versionID="23e5f82b2698455cabc66ddadcac86fb">
  <xsd:schema xmlns:xsd="http://www.w3.org/2001/XMLSchema" xmlns:xs="http://www.w3.org/2001/XMLSchema" xmlns:p="http://schemas.microsoft.com/office/2006/metadata/properties" xmlns:ns2="fa0ddb4f-da85-48c1-a6b8-e7ed3db311e2" targetNamespace="http://schemas.microsoft.com/office/2006/metadata/properties" ma:root="true" ma:fieldsID="32b0dad0c29c9e153b2182892e773195" ns2:_="">
    <xsd:import namespace="fa0ddb4f-da85-48c1-a6b8-e7ed3db311e2"/>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0ddb4f-da85-48c1-a6b8-e7ed3db311e2"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362455-FBA3-4778-96F3-7339B68B56F1}">
  <ds:schemaRefs>
    <ds:schemaRef ds:uri="http://schemas.microsoft.com/sharepoint/v3/contenttype/forms"/>
  </ds:schemaRefs>
</ds:datastoreItem>
</file>

<file path=customXml/itemProps2.xml><?xml version="1.0" encoding="utf-8"?>
<ds:datastoreItem xmlns:ds="http://schemas.openxmlformats.org/officeDocument/2006/customXml" ds:itemID="{65AEAB21-BC36-4DED-9393-E7F4FD7D53B5}">
  <ds:schemaRefs>
    <ds:schemaRef ds:uri="http://schemas.openxmlformats.org/package/2006/metadata/core-properties"/>
    <ds:schemaRef ds:uri="http://purl.org/dc/elements/1.1/"/>
    <ds:schemaRef ds:uri="http://purl.org/dc/dcmitype/"/>
    <ds:schemaRef ds:uri="fa0ddb4f-da85-48c1-a6b8-e7ed3db311e2"/>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2B4C336-A131-46EB-975C-E8E9E882E7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0ddb4f-da85-48c1-a6b8-e7ed3db31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AIS_Converged_Intg_Overview</Template>
  <TotalTime>9788</TotalTime>
  <Words>797</Words>
  <Application>Microsoft Office PowerPoint</Application>
  <PresentationFormat>On-screen Show (4:3)</PresentationFormat>
  <Paragraphs>216</Paragraphs>
  <Slides>15</Slides>
  <Notes>15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15</vt:i4>
      </vt:variant>
    </vt:vector>
  </HeadingPairs>
  <TitlesOfParts>
    <vt:vector size="23" baseType="lpstr">
      <vt:lpstr>Arial</vt:lpstr>
      <vt:lpstr>Arial (Body)</vt:lpstr>
      <vt:lpstr>Calibri</vt:lpstr>
      <vt:lpstr>Times New Roman</vt:lpstr>
      <vt:lpstr>Intro Title </vt:lpstr>
      <vt:lpstr>Section Title</vt:lpstr>
      <vt:lpstr>Content Blank</vt:lpstr>
      <vt:lpstr>Content Text</vt:lpstr>
      <vt:lpstr>Integrated Services Detailed Overview </vt:lpstr>
      <vt:lpstr>Why Outsource Integration?</vt:lpstr>
      <vt:lpstr>Improve Efficiencies While Minimizing Costs</vt:lpstr>
      <vt:lpstr>Deliver Solutions Faster</vt:lpstr>
      <vt:lpstr>Significant Upside Potential To Your Business</vt:lpstr>
      <vt:lpstr>PowerPoint Presentation</vt:lpstr>
      <vt:lpstr>Avnet Logistics &amp; Integration Facilities</vt:lpstr>
      <vt:lpstr>Service Offerings: Repair Depot Lab</vt:lpstr>
      <vt:lpstr>Service Offerings: Software Configurations</vt:lpstr>
      <vt:lpstr>Service Offerings:  Operations and Performance Integration</vt:lpstr>
      <vt:lpstr>Service Offerings: Engineering</vt:lpstr>
      <vt:lpstr>Service Offerings: Data Center</vt:lpstr>
      <vt:lpstr>Service Offerings:  Hardware Integration</vt:lpstr>
      <vt:lpstr>Western Solution Showcase Center, Chandler, Arizona</vt:lpstr>
      <vt:lpstr>Tech Data Lifecycle Solutions, Columbus, Ohio </vt:lpstr>
    </vt:vector>
  </TitlesOfParts>
  <Company>Avnet EM EMEA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Jankovic</dc:creator>
  <cp:lastModifiedBy>Everett, Ryan</cp:lastModifiedBy>
  <cp:revision>646</cp:revision>
  <cp:lastPrinted>2016-07-07T18:43:52Z</cp:lastPrinted>
  <dcterms:created xsi:type="dcterms:W3CDTF">2014-01-28T11:15:22Z</dcterms:created>
  <dcterms:modified xsi:type="dcterms:W3CDTF">2017-06-06T17:15:11Z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0x010100B7C38B1B708D2149995BB87C8AFA309D</vt:lpwstr>
  </property>
</Properties>
</file>