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3.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4.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5.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 id="2147483956" r:id="rId2"/>
    <p:sldMasterId id="2147483978" r:id="rId3"/>
    <p:sldMasterId id="2147484007" r:id="rId4"/>
    <p:sldMasterId id="2147484009" r:id="rId5"/>
    <p:sldMasterId id="2147484011" r:id="rId6"/>
    <p:sldMasterId id="2147484013" r:id="rId7"/>
    <p:sldMasterId id="2147484016" r:id="rId8"/>
    <p:sldMasterId id="2147484021" r:id="rId9"/>
    <p:sldMasterId id="2147484124" r:id="rId10"/>
    <p:sldMasterId id="2147484127" r:id="rId11"/>
    <p:sldMasterId id="2147484169" r:id="rId12"/>
    <p:sldMasterId id="2147484211" r:id="rId13"/>
    <p:sldMasterId id="2147484240" r:id="rId14"/>
    <p:sldMasterId id="2147484290" r:id="rId15"/>
    <p:sldMasterId id="2147484332" r:id="rId16"/>
  </p:sldMasterIdLst>
  <p:notesMasterIdLst>
    <p:notesMasterId r:id="rId33"/>
  </p:notesMasterIdLst>
  <p:handoutMasterIdLst>
    <p:handoutMasterId r:id="rId34"/>
  </p:handoutMasterIdLst>
  <p:sldIdLst>
    <p:sldId id="670" r:id="rId17"/>
    <p:sldId id="693" r:id="rId18"/>
    <p:sldId id="685" r:id="rId19"/>
    <p:sldId id="686" r:id="rId20"/>
    <p:sldId id="705" r:id="rId21"/>
    <p:sldId id="706" r:id="rId22"/>
    <p:sldId id="709" r:id="rId23"/>
    <p:sldId id="687" r:id="rId24"/>
    <p:sldId id="707" r:id="rId25"/>
    <p:sldId id="695" r:id="rId26"/>
    <p:sldId id="708" r:id="rId27"/>
    <p:sldId id="701" r:id="rId28"/>
    <p:sldId id="702" r:id="rId29"/>
    <p:sldId id="703" r:id="rId30"/>
    <p:sldId id="704" r:id="rId31"/>
    <p:sldId id="683" r:id="rId32"/>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670"/>
            <p14:sldId id="693"/>
            <p14:sldId id="685"/>
            <p14:sldId id="686"/>
            <p14:sldId id="705"/>
            <p14:sldId id="706"/>
            <p14:sldId id="709"/>
            <p14:sldId id="687"/>
            <p14:sldId id="707"/>
            <p14:sldId id="695"/>
            <p14:sldId id="708"/>
            <p14:sldId id="701"/>
            <p14:sldId id="702"/>
            <p14:sldId id="703"/>
            <p14:sldId id="704"/>
            <p14:sldId id="6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D5C3E"/>
    <a:srgbClr val="AB2A61"/>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3357" autoAdjust="0"/>
  </p:normalViewPr>
  <p:slideViewPr>
    <p:cSldViewPr>
      <p:cViewPr varScale="1">
        <p:scale>
          <a:sx n="104" d="100"/>
          <a:sy n="104" d="100"/>
        </p:scale>
        <p:origin x="1188" y="9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1DFC-CC0F-4FB9-94B7-7639DB302B5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8944810-2E4B-4A0F-969F-A13487CC468A}">
      <dgm:prSet phldrT="[Text]"/>
      <dgm:spPr/>
      <dgm:t>
        <a:bodyPr/>
        <a:lstStyle/>
        <a:p>
          <a:r>
            <a:rPr lang="en-US" dirty="0" smtClean="0"/>
            <a:t>Automation</a:t>
          </a:r>
          <a:endParaRPr lang="en-US" dirty="0"/>
        </a:p>
      </dgm:t>
    </dgm:pt>
    <dgm:pt modelId="{E5F800B8-B880-4CC9-ABF7-DB018F28AF36}" type="parTrans" cxnId="{747D7223-1198-4286-94CA-CD84DA625DC7}">
      <dgm:prSet/>
      <dgm:spPr/>
      <dgm:t>
        <a:bodyPr/>
        <a:lstStyle/>
        <a:p>
          <a:endParaRPr lang="en-US"/>
        </a:p>
      </dgm:t>
    </dgm:pt>
    <dgm:pt modelId="{21C74EC8-2A87-4116-98C8-4E9A4BA56CB0}" type="sibTrans" cxnId="{747D7223-1198-4286-94CA-CD84DA625DC7}">
      <dgm:prSet/>
      <dgm:spPr/>
      <dgm:t>
        <a:bodyPr/>
        <a:lstStyle/>
        <a:p>
          <a:endParaRPr lang="en-US"/>
        </a:p>
      </dgm:t>
    </dgm:pt>
    <dgm:pt modelId="{C29B5747-9698-484A-AE54-FDF75848EFB8}">
      <dgm:prSet phldrT="[Text]"/>
      <dgm:spPr/>
      <dgm:t>
        <a:bodyPr/>
        <a:lstStyle/>
        <a:p>
          <a:r>
            <a:rPr lang="en-US" dirty="0" smtClean="0"/>
            <a:t>Migrations</a:t>
          </a:r>
        </a:p>
      </dgm:t>
    </dgm:pt>
    <dgm:pt modelId="{1AB1A4A1-73B3-4CE2-A932-0671B9B6289C}" type="parTrans" cxnId="{CD2B3409-C6D2-44FB-A782-6B8C2E99E167}">
      <dgm:prSet/>
      <dgm:spPr/>
      <dgm:t>
        <a:bodyPr/>
        <a:lstStyle/>
        <a:p>
          <a:endParaRPr lang="en-US"/>
        </a:p>
      </dgm:t>
    </dgm:pt>
    <dgm:pt modelId="{0C6C2C82-7294-4A2D-A186-D8018F0D1AF8}" type="sibTrans" cxnId="{CD2B3409-C6D2-44FB-A782-6B8C2E99E167}">
      <dgm:prSet/>
      <dgm:spPr/>
      <dgm:t>
        <a:bodyPr/>
        <a:lstStyle/>
        <a:p>
          <a:endParaRPr lang="en-US"/>
        </a:p>
      </dgm:t>
    </dgm:pt>
    <dgm:pt modelId="{10803A20-ED93-4175-9EEF-AE1E86F69996}">
      <dgm:prSet phldrT="[Text]"/>
      <dgm:spPr/>
      <dgm:t>
        <a:bodyPr/>
        <a:lstStyle/>
        <a:p>
          <a:r>
            <a:rPr lang="en-US" dirty="0" smtClean="0"/>
            <a:t>Development and Integration</a:t>
          </a:r>
          <a:endParaRPr lang="en-US" dirty="0"/>
        </a:p>
      </dgm:t>
    </dgm:pt>
    <dgm:pt modelId="{D424D13B-2CB5-4120-A7C3-3B6F6F698BF4}" type="parTrans" cxnId="{B0D8C59B-BBA6-4A6E-B1CD-EA12486753DE}">
      <dgm:prSet/>
      <dgm:spPr/>
      <dgm:t>
        <a:bodyPr/>
        <a:lstStyle/>
        <a:p>
          <a:endParaRPr lang="en-US"/>
        </a:p>
      </dgm:t>
    </dgm:pt>
    <dgm:pt modelId="{947D10CC-2A54-4764-B960-40A9F4F03CAC}" type="sibTrans" cxnId="{B0D8C59B-BBA6-4A6E-B1CD-EA12486753DE}">
      <dgm:prSet/>
      <dgm:spPr/>
      <dgm:t>
        <a:bodyPr/>
        <a:lstStyle/>
        <a:p>
          <a:endParaRPr lang="en-US"/>
        </a:p>
      </dgm:t>
    </dgm:pt>
    <dgm:pt modelId="{27913FE8-72CD-468E-9640-0A1E554DBCC9}">
      <dgm:prSet phldrT="[Text]"/>
      <dgm:spPr/>
      <dgm:t>
        <a:bodyPr/>
        <a:lstStyle/>
        <a:p>
          <a:r>
            <a:rPr lang="en-US" dirty="0" smtClean="0"/>
            <a:t>Infrastructure</a:t>
          </a:r>
          <a:endParaRPr lang="en-US" dirty="0"/>
        </a:p>
      </dgm:t>
    </dgm:pt>
    <dgm:pt modelId="{2DA8B84E-E312-401F-901B-3DD24DB99983}" type="parTrans" cxnId="{52CFFA81-1338-4759-9FD7-5D71C6F5F91B}">
      <dgm:prSet/>
      <dgm:spPr/>
      <dgm:t>
        <a:bodyPr/>
        <a:lstStyle/>
        <a:p>
          <a:endParaRPr lang="en-US"/>
        </a:p>
      </dgm:t>
    </dgm:pt>
    <dgm:pt modelId="{45FE0D77-20EE-471D-A8B9-F48C91D8274D}" type="sibTrans" cxnId="{52CFFA81-1338-4759-9FD7-5D71C6F5F91B}">
      <dgm:prSet/>
      <dgm:spPr/>
      <dgm:t>
        <a:bodyPr/>
        <a:lstStyle/>
        <a:p>
          <a:endParaRPr lang="en-US"/>
        </a:p>
      </dgm:t>
    </dgm:pt>
    <dgm:pt modelId="{1E88552E-DA71-4263-890B-48658E9671DD}">
      <dgm:prSet phldrT="[Text]"/>
      <dgm:spPr/>
      <dgm:t>
        <a:bodyPr/>
        <a:lstStyle/>
        <a:p>
          <a:r>
            <a:rPr lang="en-US" dirty="0" smtClean="0"/>
            <a:t>Assessments</a:t>
          </a:r>
          <a:endParaRPr lang="en-US" dirty="0"/>
        </a:p>
      </dgm:t>
    </dgm:pt>
    <dgm:pt modelId="{CE59CC92-CEE5-4128-96F2-FA2FFF7A3B80}" type="parTrans" cxnId="{65156EB1-32BB-43C2-878D-DA52E41C16DA}">
      <dgm:prSet/>
      <dgm:spPr/>
      <dgm:t>
        <a:bodyPr/>
        <a:lstStyle/>
        <a:p>
          <a:endParaRPr lang="en-US"/>
        </a:p>
      </dgm:t>
    </dgm:pt>
    <dgm:pt modelId="{BA1F4DB7-1D00-45F5-898A-C11F3AF32DD0}" type="sibTrans" cxnId="{65156EB1-32BB-43C2-878D-DA52E41C16DA}">
      <dgm:prSet/>
      <dgm:spPr/>
      <dgm:t>
        <a:bodyPr/>
        <a:lstStyle/>
        <a:p>
          <a:endParaRPr lang="en-US"/>
        </a:p>
      </dgm:t>
    </dgm:pt>
    <dgm:pt modelId="{2CEBA59E-1C26-4D3D-A434-E493FA474E9D}" type="pres">
      <dgm:prSet presAssocID="{09D81DFC-CC0F-4FB9-94B7-7639DB302B5B}" presName="Name0" presStyleCnt="0">
        <dgm:presLayoutVars>
          <dgm:chMax val="7"/>
          <dgm:chPref val="7"/>
          <dgm:dir/>
        </dgm:presLayoutVars>
      </dgm:prSet>
      <dgm:spPr/>
      <dgm:t>
        <a:bodyPr/>
        <a:lstStyle/>
        <a:p>
          <a:endParaRPr lang="en-US"/>
        </a:p>
      </dgm:t>
    </dgm:pt>
    <dgm:pt modelId="{7F7F7BD4-F8C3-4866-A827-448E98AA4D3E}" type="pres">
      <dgm:prSet presAssocID="{09D81DFC-CC0F-4FB9-94B7-7639DB302B5B}" presName="Name1" presStyleCnt="0"/>
      <dgm:spPr/>
    </dgm:pt>
    <dgm:pt modelId="{A397B793-FE03-434C-B9EF-BC9FDFC4A3C2}" type="pres">
      <dgm:prSet presAssocID="{09D81DFC-CC0F-4FB9-94B7-7639DB302B5B}" presName="cycle" presStyleCnt="0"/>
      <dgm:spPr/>
    </dgm:pt>
    <dgm:pt modelId="{50C51CEB-2F94-4AA0-9510-1492BD47C422}" type="pres">
      <dgm:prSet presAssocID="{09D81DFC-CC0F-4FB9-94B7-7639DB302B5B}" presName="srcNode" presStyleLbl="node1" presStyleIdx="0" presStyleCnt="5"/>
      <dgm:spPr/>
    </dgm:pt>
    <dgm:pt modelId="{384B037C-F405-49C2-8578-473895B5B8AE}" type="pres">
      <dgm:prSet presAssocID="{09D81DFC-CC0F-4FB9-94B7-7639DB302B5B}" presName="conn" presStyleLbl="parChTrans1D2" presStyleIdx="0" presStyleCnt="1"/>
      <dgm:spPr/>
      <dgm:t>
        <a:bodyPr/>
        <a:lstStyle/>
        <a:p>
          <a:endParaRPr lang="en-US"/>
        </a:p>
      </dgm:t>
    </dgm:pt>
    <dgm:pt modelId="{A2649BA0-4904-4CE5-8B9F-A45CB26298DB}" type="pres">
      <dgm:prSet presAssocID="{09D81DFC-CC0F-4FB9-94B7-7639DB302B5B}" presName="extraNode" presStyleLbl="node1" presStyleIdx="0" presStyleCnt="5"/>
      <dgm:spPr/>
    </dgm:pt>
    <dgm:pt modelId="{741AFC7F-C539-414E-800D-9403428CE28A}" type="pres">
      <dgm:prSet presAssocID="{09D81DFC-CC0F-4FB9-94B7-7639DB302B5B}" presName="dstNode" presStyleLbl="node1" presStyleIdx="0" presStyleCnt="5"/>
      <dgm:spPr/>
    </dgm:pt>
    <dgm:pt modelId="{7211CC8D-586B-43F1-AC97-7853B9719E2F}" type="pres">
      <dgm:prSet presAssocID="{1E88552E-DA71-4263-890B-48658E9671DD}" presName="text_1" presStyleLbl="node1" presStyleIdx="0" presStyleCnt="5">
        <dgm:presLayoutVars>
          <dgm:bulletEnabled val="1"/>
        </dgm:presLayoutVars>
      </dgm:prSet>
      <dgm:spPr/>
      <dgm:t>
        <a:bodyPr/>
        <a:lstStyle/>
        <a:p>
          <a:endParaRPr lang="en-US"/>
        </a:p>
      </dgm:t>
    </dgm:pt>
    <dgm:pt modelId="{E621B475-24C7-4C6C-A54A-D40519919825}" type="pres">
      <dgm:prSet presAssocID="{1E88552E-DA71-4263-890B-48658E9671DD}" presName="accent_1" presStyleCnt="0"/>
      <dgm:spPr/>
    </dgm:pt>
    <dgm:pt modelId="{3F47369B-8839-4794-93C2-29894451F6B0}" type="pres">
      <dgm:prSet presAssocID="{1E88552E-DA71-4263-890B-48658E9671DD}" presName="accentRepeatNode" presStyleLbl="solidFgAcc1" presStyleIdx="0" presStyleCnt="5"/>
      <dgm:spPr/>
    </dgm:pt>
    <dgm:pt modelId="{208FD395-61B6-4922-BBB7-CF276AB27FA7}" type="pres">
      <dgm:prSet presAssocID="{27913FE8-72CD-468E-9640-0A1E554DBCC9}" presName="text_2" presStyleLbl="node1" presStyleIdx="1" presStyleCnt="5">
        <dgm:presLayoutVars>
          <dgm:bulletEnabled val="1"/>
        </dgm:presLayoutVars>
      </dgm:prSet>
      <dgm:spPr/>
      <dgm:t>
        <a:bodyPr/>
        <a:lstStyle/>
        <a:p>
          <a:endParaRPr lang="en-US"/>
        </a:p>
      </dgm:t>
    </dgm:pt>
    <dgm:pt modelId="{BB9CD60A-C64E-47D3-BC81-CEFD61FAA810}" type="pres">
      <dgm:prSet presAssocID="{27913FE8-72CD-468E-9640-0A1E554DBCC9}" presName="accent_2" presStyleCnt="0"/>
      <dgm:spPr/>
    </dgm:pt>
    <dgm:pt modelId="{E08D2453-380F-43EB-AB83-0CCCFE61D3AF}" type="pres">
      <dgm:prSet presAssocID="{27913FE8-72CD-468E-9640-0A1E554DBCC9}" presName="accentRepeatNode" presStyleLbl="solidFgAcc1" presStyleIdx="1" presStyleCnt="5"/>
      <dgm:spPr/>
    </dgm:pt>
    <dgm:pt modelId="{23B446A4-284E-4B47-B461-7C705D77B8F4}" type="pres">
      <dgm:prSet presAssocID="{58944810-2E4B-4A0F-969F-A13487CC468A}" presName="text_3" presStyleLbl="node1" presStyleIdx="2" presStyleCnt="5">
        <dgm:presLayoutVars>
          <dgm:bulletEnabled val="1"/>
        </dgm:presLayoutVars>
      </dgm:prSet>
      <dgm:spPr/>
      <dgm:t>
        <a:bodyPr/>
        <a:lstStyle/>
        <a:p>
          <a:endParaRPr lang="en-US"/>
        </a:p>
      </dgm:t>
    </dgm:pt>
    <dgm:pt modelId="{4FF8B173-1C79-47AD-9CA0-740DD8085653}" type="pres">
      <dgm:prSet presAssocID="{58944810-2E4B-4A0F-969F-A13487CC468A}" presName="accent_3" presStyleCnt="0"/>
      <dgm:spPr/>
    </dgm:pt>
    <dgm:pt modelId="{B611B8DD-DA59-46FE-84A1-75C71C97BF58}" type="pres">
      <dgm:prSet presAssocID="{58944810-2E4B-4A0F-969F-A13487CC468A}" presName="accentRepeatNode" presStyleLbl="solidFgAcc1" presStyleIdx="2" presStyleCnt="5"/>
      <dgm:spPr/>
    </dgm:pt>
    <dgm:pt modelId="{20ED5F8F-09D2-4289-977C-4DA8A03FE899}" type="pres">
      <dgm:prSet presAssocID="{C29B5747-9698-484A-AE54-FDF75848EFB8}" presName="text_4" presStyleLbl="node1" presStyleIdx="3" presStyleCnt="5">
        <dgm:presLayoutVars>
          <dgm:bulletEnabled val="1"/>
        </dgm:presLayoutVars>
      </dgm:prSet>
      <dgm:spPr/>
      <dgm:t>
        <a:bodyPr/>
        <a:lstStyle/>
        <a:p>
          <a:endParaRPr lang="en-US"/>
        </a:p>
      </dgm:t>
    </dgm:pt>
    <dgm:pt modelId="{9B1BC01B-D562-4D85-88E4-AF65E3CE1FEA}" type="pres">
      <dgm:prSet presAssocID="{C29B5747-9698-484A-AE54-FDF75848EFB8}" presName="accent_4" presStyleCnt="0"/>
      <dgm:spPr/>
    </dgm:pt>
    <dgm:pt modelId="{1E200EEB-8F91-4B89-AFE8-8F183BFB3E72}" type="pres">
      <dgm:prSet presAssocID="{C29B5747-9698-484A-AE54-FDF75848EFB8}" presName="accentRepeatNode" presStyleLbl="solidFgAcc1" presStyleIdx="3" presStyleCnt="5"/>
      <dgm:spPr/>
    </dgm:pt>
    <dgm:pt modelId="{75CB7D26-C94D-4E81-8D76-A6A15831BB6A}" type="pres">
      <dgm:prSet presAssocID="{10803A20-ED93-4175-9EEF-AE1E86F69996}" presName="text_5" presStyleLbl="node1" presStyleIdx="4" presStyleCnt="5">
        <dgm:presLayoutVars>
          <dgm:bulletEnabled val="1"/>
        </dgm:presLayoutVars>
      </dgm:prSet>
      <dgm:spPr/>
      <dgm:t>
        <a:bodyPr/>
        <a:lstStyle/>
        <a:p>
          <a:endParaRPr lang="en-US"/>
        </a:p>
      </dgm:t>
    </dgm:pt>
    <dgm:pt modelId="{61DF8DD9-7647-4E6A-AF20-EF950652C2EE}" type="pres">
      <dgm:prSet presAssocID="{10803A20-ED93-4175-9EEF-AE1E86F69996}" presName="accent_5" presStyleCnt="0"/>
      <dgm:spPr/>
    </dgm:pt>
    <dgm:pt modelId="{91F91288-C9D1-4D75-923C-A13338C50B92}" type="pres">
      <dgm:prSet presAssocID="{10803A20-ED93-4175-9EEF-AE1E86F69996}" presName="accentRepeatNode" presStyleLbl="solidFgAcc1" presStyleIdx="4" presStyleCnt="5"/>
      <dgm:spPr/>
    </dgm:pt>
  </dgm:ptLst>
  <dgm:cxnLst>
    <dgm:cxn modelId="{6F4AB60E-43D5-4153-B8FF-4F6FE21D7FBC}" type="presOf" srcId="{27913FE8-72CD-468E-9640-0A1E554DBCC9}" destId="{208FD395-61B6-4922-BBB7-CF276AB27FA7}" srcOrd="0" destOrd="0" presId="urn:microsoft.com/office/officeart/2008/layout/VerticalCurvedList"/>
    <dgm:cxn modelId="{2DC20A7E-185C-4127-BC88-8AF926B4907B}" type="presOf" srcId="{58944810-2E4B-4A0F-969F-A13487CC468A}" destId="{23B446A4-284E-4B47-B461-7C705D77B8F4}" srcOrd="0" destOrd="0" presId="urn:microsoft.com/office/officeart/2008/layout/VerticalCurvedList"/>
    <dgm:cxn modelId="{65156EB1-32BB-43C2-878D-DA52E41C16DA}" srcId="{09D81DFC-CC0F-4FB9-94B7-7639DB302B5B}" destId="{1E88552E-DA71-4263-890B-48658E9671DD}" srcOrd="0" destOrd="0" parTransId="{CE59CC92-CEE5-4128-96F2-FA2FFF7A3B80}" sibTransId="{BA1F4DB7-1D00-45F5-898A-C11F3AF32DD0}"/>
    <dgm:cxn modelId="{FA7466CB-0A91-4DB9-B48C-F2155893AAF4}" type="presOf" srcId="{10803A20-ED93-4175-9EEF-AE1E86F69996}" destId="{75CB7D26-C94D-4E81-8D76-A6A15831BB6A}" srcOrd="0" destOrd="0" presId="urn:microsoft.com/office/officeart/2008/layout/VerticalCurvedList"/>
    <dgm:cxn modelId="{1F7944D8-EAA7-4C65-9A24-588F1965155F}" type="presOf" srcId="{09D81DFC-CC0F-4FB9-94B7-7639DB302B5B}" destId="{2CEBA59E-1C26-4D3D-A434-E493FA474E9D}" srcOrd="0" destOrd="0" presId="urn:microsoft.com/office/officeart/2008/layout/VerticalCurvedList"/>
    <dgm:cxn modelId="{52CFFA81-1338-4759-9FD7-5D71C6F5F91B}" srcId="{09D81DFC-CC0F-4FB9-94B7-7639DB302B5B}" destId="{27913FE8-72CD-468E-9640-0A1E554DBCC9}" srcOrd="1" destOrd="0" parTransId="{2DA8B84E-E312-401F-901B-3DD24DB99983}" sibTransId="{45FE0D77-20EE-471D-A8B9-F48C91D8274D}"/>
    <dgm:cxn modelId="{A398FD67-3F5A-465C-9F8A-B1EFB00D2C39}" type="presOf" srcId="{BA1F4DB7-1D00-45F5-898A-C11F3AF32DD0}" destId="{384B037C-F405-49C2-8578-473895B5B8AE}" srcOrd="0" destOrd="0" presId="urn:microsoft.com/office/officeart/2008/layout/VerticalCurvedList"/>
    <dgm:cxn modelId="{747D7223-1198-4286-94CA-CD84DA625DC7}" srcId="{09D81DFC-CC0F-4FB9-94B7-7639DB302B5B}" destId="{58944810-2E4B-4A0F-969F-A13487CC468A}" srcOrd="2" destOrd="0" parTransId="{E5F800B8-B880-4CC9-ABF7-DB018F28AF36}" sibTransId="{21C74EC8-2A87-4116-98C8-4E9A4BA56CB0}"/>
    <dgm:cxn modelId="{93ADA975-77F0-4AD1-8324-36FB71AA9812}" type="presOf" srcId="{1E88552E-DA71-4263-890B-48658E9671DD}" destId="{7211CC8D-586B-43F1-AC97-7853B9719E2F}" srcOrd="0" destOrd="0" presId="urn:microsoft.com/office/officeart/2008/layout/VerticalCurvedList"/>
    <dgm:cxn modelId="{CD2B3409-C6D2-44FB-A782-6B8C2E99E167}" srcId="{09D81DFC-CC0F-4FB9-94B7-7639DB302B5B}" destId="{C29B5747-9698-484A-AE54-FDF75848EFB8}" srcOrd="3" destOrd="0" parTransId="{1AB1A4A1-73B3-4CE2-A932-0671B9B6289C}" sibTransId="{0C6C2C82-7294-4A2D-A186-D8018F0D1AF8}"/>
    <dgm:cxn modelId="{B0D8C59B-BBA6-4A6E-B1CD-EA12486753DE}" srcId="{09D81DFC-CC0F-4FB9-94B7-7639DB302B5B}" destId="{10803A20-ED93-4175-9EEF-AE1E86F69996}" srcOrd="4" destOrd="0" parTransId="{D424D13B-2CB5-4120-A7C3-3B6F6F698BF4}" sibTransId="{947D10CC-2A54-4764-B960-40A9F4F03CAC}"/>
    <dgm:cxn modelId="{B59BA348-9F49-4752-8DD7-32DD9A153FA1}" type="presOf" srcId="{C29B5747-9698-484A-AE54-FDF75848EFB8}" destId="{20ED5F8F-09D2-4289-977C-4DA8A03FE899}" srcOrd="0" destOrd="0" presId="urn:microsoft.com/office/officeart/2008/layout/VerticalCurvedList"/>
    <dgm:cxn modelId="{F50F6FD5-2FF4-4D94-AD71-0BA2EA734340}" type="presParOf" srcId="{2CEBA59E-1C26-4D3D-A434-E493FA474E9D}" destId="{7F7F7BD4-F8C3-4866-A827-448E98AA4D3E}" srcOrd="0" destOrd="0" presId="urn:microsoft.com/office/officeart/2008/layout/VerticalCurvedList"/>
    <dgm:cxn modelId="{DF348ACE-44F2-401D-83C6-8F2D657CC968}" type="presParOf" srcId="{7F7F7BD4-F8C3-4866-A827-448E98AA4D3E}" destId="{A397B793-FE03-434C-B9EF-BC9FDFC4A3C2}" srcOrd="0" destOrd="0" presId="urn:microsoft.com/office/officeart/2008/layout/VerticalCurvedList"/>
    <dgm:cxn modelId="{6AD66D9D-92B2-46A1-982B-0D6869AC51EA}" type="presParOf" srcId="{A397B793-FE03-434C-B9EF-BC9FDFC4A3C2}" destId="{50C51CEB-2F94-4AA0-9510-1492BD47C422}" srcOrd="0" destOrd="0" presId="urn:microsoft.com/office/officeart/2008/layout/VerticalCurvedList"/>
    <dgm:cxn modelId="{06631C69-071E-499E-92AC-D5BF8F6BB76D}" type="presParOf" srcId="{A397B793-FE03-434C-B9EF-BC9FDFC4A3C2}" destId="{384B037C-F405-49C2-8578-473895B5B8AE}" srcOrd="1" destOrd="0" presId="urn:microsoft.com/office/officeart/2008/layout/VerticalCurvedList"/>
    <dgm:cxn modelId="{A152CAAC-39B3-4C59-89F2-11E78705D964}" type="presParOf" srcId="{A397B793-FE03-434C-B9EF-BC9FDFC4A3C2}" destId="{A2649BA0-4904-4CE5-8B9F-A45CB26298DB}" srcOrd="2" destOrd="0" presId="urn:microsoft.com/office/officeart/2008/layout/VerticalCurvedList"/>
    <dgm:cxn modelId="{5162FE40-CAA7-41DD-A1B6-0B16E9EBC98A}" type="presParOf" srcId="{A397B793-FE03-434C-B9EF-BC9FDFC4A3C2}" destId="{741AFC7F-C539-414E-800D-9403428CE28A}" srcOrd="3" destOrd="0" presId="urn:microsoft.com/office/officeart/2008/layout/VerticalCurvedList"/>
    <dgm:cxn modelId="{3E37D4DA-A004-45C8-AB26-7AFA7CBD343D}" type="presParOf" srcId="{7F7F7BD4-F8C3-4866-A827-448E98AA4D3E}" destId="{7211CC8D-586B-43F1-AC97-7853B9719E2F}" srcOrd="1" destOrd="0" presId="urn:microsoft.com/office/officeart/2008/layout/VerticalCurvedList"/>
    <dgm:cxn modelId="{BBB5D838-91F4-4DC6-9C62-7AD2F7228E79}" type="presParOf" srcId="{7F7F7BD4-F8C3-4866-A827-448E98AA4D3E}" destId="{E621B475-24C7-4C6C-A54A-D40519919825}" srcOrd="2" destOrd="0" presId="urn:microsoft.com/office/officeart/2008/layout/VerticalCurvedList"/>
    <dgm:cxn modelId="{8419C31C-8929-4715-B50C-F1DE32DF161E}" type="presParOf" srcId="{E621B475-24C7-4C6C-A54A-D40519919825}" destId="{3F47369B-8839-4794-93C2-29894451F6B0}" srcOrd="0" destOrd="0" presId="urn:microsoft.com/office/officeart/2008/layout/VerticalCurvedList"/>
    <dgm:cxn modelId="{24F12214-38E8-4F9E-AA13-D49CB94D797F}" type="presParOf" srcId="{7F7F7BD4-F8C3-4866-A827-448E98AA4D3E}" destId="{208FD395-61B6-4922-BBB7-CF276AB27FA7}" srcOrd="3" destOrd="0" presId="urn:microsoft.com/office/officeart/2008/layout/VerticalCurvedList"/>
    <dgm:cxn modelId="{2D502037-97FD-4571-9775-D10681B57A66}" type="presParOf" srcId="{7F7F7BD4-F8C3-4866-A827-448E98AA4D3E}" destId="{BB9CD60A-C64E-47D3-BC81-CEFD61FAA810}" srcOrd="4" destOrd="0" presId="urn:microsoft.com/office/officeart/2008/layout/VerticalCurvedList"/>
    <dgm:cxn modelId="{5860C241-AB92-4F17-B60C-7B77FB1B477D}" type="presParOf" srcId="{BB9CD60A-C64E-47D3-BC81-CEFD61FAA810}" destId="{E08D2453-380F-43EB-AB83-0CCCFE61D3AF}" srcOrd="0" destOrd="0" presId="urn:microsoft.com/office/officeart/2008/layout/VerticalCurvedList"/>
    <dgm:cxn modelId="{8B215501-5E00-43B3-8A33-6AADE08BD217}" type="presParOf" srcId="{7F7F7BD4-F8C3-4866-A827-448E98AA4D3E}" destId="{23B446A4-284E-4B47-B461-7C705D77B8F4}" srcOrd="5" destOrd="0" presId="urn:microsoft.com/office/officeart/2008/layout/VerticalCurvedList"/>
    <dgm:cxn modelId="{AF0C39CE-2659-4EA9-9E7A-27F1263B3ACE}" type="presParOf" srcId="{7F7F7BD4-F8C3-4866-A827-448E98AA4D3E}" destId="{4FF8B173-1C79-47AD-9CA0-740DD8085653}" srcOrd="6" destOrd="0" presId="urn:microsoft.com/office/officeart/2008/layout/VerticalCurvedList"/>
    <dgm:cxn modelId="{E9BE6E4A-D5FD-4E80-91AE-231A395200DC}" type="presParOf" srcId="{4FF8B173-1C79-47AD-9CA0-740DD8085653}" destId="{B611B8DD-DA59-46FE-84A1-75C71C97BF58}" srcOrd="0" destOrd="0" presId="urn:microsoft.com/office/officeart/2008/layout/VerticalCurvedList"/>
    <dgm:cxn modelId="{0E78537B-19A1-48AD-9E0E-C57525D9DC4D}" type="presParOf" srcId="{7F7F7BD4-F8C3-4866-A827-448E98AA4D3E}" destId="{20ED5F8F-09D2-4289-977C-4DA8A03FE899}" srcOrd="7" destOrd="0" presId="urn:microsoft.com/office/officeart/2008/layout/VerticalCurvedList"/>
    <dgm:cxn modelId="{B894BC87-89B4-4255-AEA0-8B46387A5512}" type="presParOf" srcId="{7F7F7BD4-F8C3-4866-A827-448E98AA4D3E}" destId="{9B1BC01B-D562-4D85-88E4-AF65E3CE1FEA}" srcOrd="8" destOrd="0" presId="urn:microsoft.com/office/officeart/2008/layout/VerticalCurvedList"/>
    <dgm:cxn modelId="{C9EE6084-681D-475E-BFCD-0DA6E5A54B38}" type="presParOf" srcId="{9B1BC01B-D562-4D85-88E4-AF65E3CE1FEA}" destId="{1E200EEB-8F91-4B89-AFE8-8F183BFB3E72}" srcOrd="0" destOrd="0" presId="urn:microsoft.com/office/officeart/2008/layout/VerticalCurvedList"/>
    <dgm:cxn modelId="{B73FA058-EE11-4B50-86D8-FB3A959E98FD}" type="presParOf" srcId="{7F7F7BD4-F8C3-4866-A827-448E98AA4D3E}" destId="{75CB7D26-C94D-4E81-8D76-A6A15831BB6A}" srcOrd="9" destOrd="0" presId="urn:microsoft.com/office/officeart/2008/layout/VerticalCurvedList"/>
    <dgm:cxn modelId="{ADF7C788-B2AB-4838-AEC2-DEE35FB48534}" type="presParOf" srcId="{7F7F7BD4-F8C3-4866-A827-448E98AA4D3E}" destId="{61DF8DD9-7647-4E6A-AF20-EF950652C2EE}" srcOrd="10" destOrd="0" presId="urn:microsoft.com/office/officeart/2008/layout/VerticalCurvedList"/>
    <dgm:cxn modelId="{507F74E2-E6C4-476D-8DFC-4E880552E03A}" type="presParOf" srcId="{61DF8DD9-7647-4E6A-AF20-EF950652C2EE}" destId="{91F91288-C9D1-4D75-923C-A13338C50B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EB16F-CB99-485F-88C8-3DB012FC44F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C70AD1FF-365A-413C-9504-1372D5AF4CF7}">
      <dgm:prSet phldrT="[Text]"/>
      <dgm:spPr/>
      <dgm:t>
        <a:bodyPr/>
        <a:lstStyle/>
        <a:p>
          <a:r>
            <a:rPr lang="en-US" dirty="0" smtClean="0"/>
            <a:t>Migrations</a:t>
          </a:r>
          <a:endParaRPr lang="en-US" dirty="0"/>
        </a:p>
      </dgm:t>
    </dgm:pt>
    <dgm:pt modelId="{6F42BB5F-7413-4836-83A5-BDA9D70BBB9B}" type="parTrans" cxnId="{6DEEA52C-0FB0-4F10-A6F0-4763AF07E855}">
      <dgm:prSet/>
      <dgm:spPr/>
      <dgm:t>
        <a:bodyPr/>
        <a:lstStyle/>
        <a:p>
          <a:endParaRPr lang="en-US"/>
        </a:p>
      </dgm:t>
    </dgm:pt>
    <dgm:pt modelId="{618F5CB0-9DCE-4ABF-BCA5-717AA46E3B74}" type="sibTrans" cxnId="{6DEEA52C-0FB0-4F10-A6F0-4763AF07E855}">
      <dgm:prSet/>
      <dgm:spPr/>
      <dgm:t>
        <a:bodyPr/>
        <a:lstStyle/>
        <a:p>
          <a:endParaRPr lang="en-US"/>
        </a:p>
      </dgm:t>
    </dgm:pt>
    <dgm:pt modelId="{7B400187-BBC9-4A69-95C5-D6DE6B2FBF8A}">
      <dgm:prSet phldrT="[Text]"/>
      <dgm:spPr/>
      <dgm:t>
        <a:bodyPr/>
        <a:lstStyle/>
        <a:p>
          <a:r>
            <a:rPr lang="en-US" dirty="0" smtClean="0"/>
            <a:t>Assessments</a:t>
          </a:r>
          <a:endParaRPr lang="en-US" dirty="0"/>
        </a:p>
      </dgm:t>
    </dgm:pt>
    <dgm:pt modelId="{B55E57F2-B977-4F73-9683-18DF798BB160}" type="parTrans" cxnId="{ADE24412-5882-4E44-9F7C-3EDBF87ED01A}">
      <dgm:prSet/>
      <dgm:spPr/>
      <dgm:t>
        <a:bodyPr/>
        <a:lstStyle/>
        <a:p>
          <a:endParaRPr lang="en-US"/>
        </a:p>
      </dgm:t>
    </dgm:pt>
    <dgm:pt modelId="{54A70133-F52B-4B67-BE4B-11193E685134}" type="sibTrans" cxnId="{ADE24412-5882-4E44-9F7C-3EDBF87ED01A}">
      <dgm:prSet/>
      <dgm:spPr/>
      <dgm:t>
        <a:bodyPr/>
        <a:lstStyle/>
        <a:p>
          <a:endParaRPr lang="en-US"/>
        </a:p>
      </dgm:t>
    </dgm:pt>
    <dgm:pt modelId="{F5FA6B7B-60C6-499B-B64C-53AC66A66B2D}">
      <dgm:prSet phldrT="[Text]"/>
      <dgm:spPr/>
      <dgm:t>
        <a:bodyPr/>
        <a:lstStyle/>
        <a:p>
          <a:r>
            <a:rPr lang="en-US" smtClean="0"/>
            <a:t>Infrastructure</a:t>
          </a:r>
          <a:endParaRPr lang="en-US" dirty="0"/>
        </a:p>
      </dgm:t>
    </dgm:pt>
    <dgm:pt modelId="{032E7B73-50B4-402B-AD87-AEC626EF1119}" type="parTrans" cxnId="{D7E95438-5A4D-4CD9-8244-7FFDEA0CF6E8}">
      <dgm:prSet/>
      <dgm:spPr/>
    </dgm:pt>
    <dgm:pt modelId="{3BA061A9-1764-47A4-9B60-B3C0B941F123}" type="sibTrans" cxnId="{D7E95438-5A4D-4CD9-8244-7FFDEA0CF6E8}">
      <dgm:prSet/>
      <dgm:spPr/>
    </dgm:pt>
    <dgm:pt modelId="{B4875F3A-42E8-435E-86FC-23AE33555766}">
      <dgm:prSet phldrT="[Text]"/>
      <dgm:spPr/>
      <dgm:t>
        <a:bodyPr/>
        <a:lstStyle/>
        <a:p>
          <a:r>
            <a:rPr lang="en-US" dirty="0" smtClean="0"/>
            <a:t>Application Development Integration</a:t>
          </a:r>
          <a:endParaRPr lang="en-US" dirty="0"/>
        </a:p>
      </dgm:t>
    </dgm:pt>
    <dgm:pt modelId="{CCE19B82-A7AC-464F-83AD-BB773A8C1034}" type="parTrans" cxnId="{48EAB9BD-20AA-4514-8072-A1248A95D29E}">
      <dgm:prSet/>
      <dgm:spPr/>
    </dgm:pt>
    <dgm:pt modelId="{A50B7EC6-E939-4964-92BC-82376CA52C2E}" type="sibTrans" cxnId="{48EAB9BD-20AA-4514-8072-A1248A95D29E}">
      <dgm:prSet/>
      <dgm:spPr/>
    </dgm:pt>
    <dgm:pt modelId="{846FADE3-4FBB-436A-88F5-DE8734EA15B8}">
      <dgm:prSet phldrT="[Text]"/>
      <dgm:spPr/>
      <dgm:t>
        <a:bodyPr/>
        <a:lstStyle/>
        <a:p>
          <a:r>
            <a:rPr lang="en-US" dirty="0" smtClean="0"/>
            <a:t>Optimization</a:t>
          </a:r>
          <a:endParaRPr lang="en-US" dirty="0"/>
        </a:p>
      </dgm:t>
    </dgm:pt>
    <dgm:pt modelId="{668EAB8E-5A8B-4B59-B32A-1B7AA4F26635}" type="parTrans" cxnId="{757D36E2-0FDA-437E-9D9F-82E9B31E4DE5}">
      <dgm:prSet/>
      <dgm:spPr/>
    </dgm:pt>
    <dgm:pt modelId="{66E197F4-B0A1-4154-9050-D84BDD3F5EF5}" type="sibTrans" cxnId="{757D36E2-0FDA-437E-9D9F-82E9B31E4DE5}">
      <dgm:prSet/>
      <dgm:spPr/>
    </dgm:pt>
    <dgm:pt modelId="{04A4EE71-95D4-414C-9FB7-039463B63356}" type="pres">
      <dgm:prSet presAssocID="{01EEB16F-CB99-485F-88C8-3DB012FC44F8}" presName="Name0" presStyleCnt="0">
        <dgm:presLayoutVars>
          <dgm:chMax val="7"/>
          <dgm:chPref val="7"/>
          <dgm:dir/>
        </dgm:presLayoutVars>
      </dgm:prSet>
      <dgm:spPr/>
      <dgm:t>
        <a:bodyPr/>
        <a:lstStyle/>
        <a:p>
          <a:endParaRPr lang="en-US"/>
        </a:p>
      </dgm:t>
    </dgm:pt>
    <dgm:pt modelId="{0ED8057F-0C4F-45DB-AD0A-31C7024E89EA}" type="pres">
      <dgm:prSet presAssocID="{01EEB16F-CB99-485F-88C8-3DB012FC44F8}" presName="Name1" presStyleCnt="0"/>
      <dgm:spPr/>
    </dgm:pt>
    <dgm:pt modelId="{9C0282E3-5A33-4940-A839-431545B29819}" type="pres">
      <dgm:prSet presAssocID="{01EEB16F-CB99-485F-88C8-3DB012FC44F8}" presName="cycle" presStyleCnt="0"/>
      <dgm:spPr/>
    </dgm:pt>
    <dgm:pt modelId="{E763DD7C-8C26-486A-B59D-10411905AD73}" type="pres">
      <dgm:prSet presAssocID="{01EEB16F-CB99-485F-88C8-3DB012FC44F8}" presName="srcNode" presStyleLbl="node1" presStyleIdx="0" presStyleCnt="5"/>
      <dgm:spPr/>
    </dgm:pt>
    <dgm:pt modelId="{7EB293D5-BCB1-4FF2-BB0C-F632E368AA18}" type="pres">
      <dgm:prSet presAssocID="{01EEB16F-CB99-485F-88C8-3DB012FC44F8}" presName="conn" presStyleLbl="parChTrans1D2" presStyleIdx="0" presStyleCnt="1"/>
      <dgm:spPr/>
      <dgm:t>
        <a:bodyPr/>
        <a:lstStyle/>
        <a:p>
          <a:endParaRPr lang="en-US"/>
        </a:p>
      </dgm:t>
    </dgm:pt>
    <dgm:pt modelId="{CE10683C-662C-4E81-88DC-28EEDB0650CF}" type="pres">
      <dgm:prSet presAssocID="{01EEB16F-CB99-485F-88C8-3DB012FC44F8}" presName="extraNode" presStyleLbl="node1" presStyleIdx="0" presStyleCnt="5"/>
      <dgm:spPr/>
    </dgm:pt>
    <dgm:pt modelId="{3AA3392B-AD31-437C-96A0-1A5E12BCA7F6}" type="pres">
      <dgm:prSet presAssocID="{01EEB16F-CB99-485F-88C8-3DB012FC44F8}" presName="dstNode" presStyleLbl="node1" presStyleIdx="0" presStyleCnt="5"/>
      <dgm:spPr/>
    </dgm:pt>
    <dgm:pt modelId="{ABC88D5A-2213-41EA-8267-35553FD9A364}" type="pres">
      <dgm:prSet presAssocID="{7B400187-BBC9-4A69-95C5-D6DE6B2FBF8A}" presName="text_1" presStyleLbl="node1" presStyleIdx="0" presStyleCnt="5">
        <dgm:presLayoutVars>
          <dgm:bulletEnabled val="1"/>
        </dgm:presLayoutVars>
      </dgm:prSet>
      <dgm:spPr/>
      <dgm:t>
        <a:bodyPr/>
        <a:lstStyle/>
        <a:p>
          <a:endParaRPr lang="en-US"/>
        </a:p>
      </dgm:t>
    </dgm:pt>
    <dgm:pt modelId="{E24434DC-C23A-4CC4-A0B4-0D96E058AED0}" type="pres">
      <dgm:prSet presAssocID="{7B400187-BBC9-4A69-95C5-D6DE6B2FBF8A}" presName="accent_1" presStyleCnt="0"/>
      <dgm:spPr/>
    </dgm:pt>
    <dgm:pt modelId="{27CA1458-61A4-4A4B-B5DF-B5F975B1B076}" type="pres">
      <dgm:prSet presAssocID="{7B400187-BBC9-4A69-95C5-D6DE6B2FBF8A}" presName="accentRepeatNode" presStyleLbl="solidFgAcc1" presStyleIdx="0" presStyleCnt="5"/>
      <dgm:spPr/>
    </dgm:pt>
    <dgm:pt modelId="{A25BCC4E-67E4-49DA-90C8-3003E709B4AB}" type="pres">
      <dgm:prSet presAssocID="{F5FA6B7B-60C6-499B-B64C-53AC66A66B2D}" presName="text_2" presStyleLbl="node1" presStyleIdx="1" presStyleCnt="5">
        <dgm:presLayoutVars>
          <dgm:bulletEnabled val="1"/>
        </dgm:presLayoutVars>
      </dgm:prSet>
      <dgm:spPr/>
      <dgm:t>
        <a:bodyPr/>
        <a:lstStyle/>
        <a:p>
          <a:endParaRPr lang="en-US"/>
        </a:p>
      </dgm:t>
    </dgm:pt>
    <dgm:pt modelId="{2EDF690D-C5E4-40CD-BED4-37A0A9BF111C}" type="pres">
      <dgm:prSet presAssocID="{F5FA6B7B-60C6-499B-B64C-53AC66A66B2D}" presName="accent_2" presStyleCnt="0"/>
      <dgm:spPr/>
    </dgm:pt>
    <dgm:pt modelId="{CB065EB7-0100-4604-B61B-CB3B0EEA79C1}" type="pres">
      <dgm:prSet presAssocID="{F5FA6B7B-60C6-499B-B64C-53AC66A66B2D}" presName="accentRepeatNode" presStyleLbl="solidFgAcc1" presStyleIdx="1" presStyleCnt="5"/>
      <dgm:spPr/>
    </dgm:pt>
    <dgm:pt modelId="{A57BACF5-17AB-46AB-9375-C5565BB367EA}" type="pres">
      <dgm:prSet presAssocID="{C70AD1FF-365A-413C-9504-1372D5AF4CF7}" presName="text_3" presStyleLbl="node1" presStyleIdx="2" presStyleCnt="5">
        <dgm:presLayoutVars>
          <dgm:bulletEnabled val="1"/>
        </dgm:presLayoutVars>
      </dgm:prSet>
      <dgm:spPr/>
      <dgm:t>
        <a:bodyPr/>
        <a:lstStyle/>
        <a:p>
          <a:endParaRPr lang="en-US"/>
        </a:p>
      </dgm:t>
    </dgm:pt>
    <dgm:pt modelId="{1A0B3035-31B4-4D22-BAA0-555C6BE8D255}" type="pres">
      <dgm:prSet presAssocID="{C70AD1FF-365A-413C-9504-1372D5AF4CF7}" presName="accent_3" presStyleCnt="0"/>
      <dgm:spPr/>
    </dgm:pt>
    <dgm:pt modelId="{C9B36ADA-1D76-4468-BD61-FDC362DCAD82}" type="pres">
      <dgm:prSet presAssocID="{C70AD1FF-365A-413C-9504-1372D5AF4CF7}" presName="accentRepeatNode" presStyleLbl="solidFgAcc1" presStyleIdx="2" presStyleCnt="5"/>
      <dgm:spPr/>
    </dgm:pt>
    <dgm:pt modelId="{72815BF0-E5BC-4695-8CA0-BBA00E05CED3}" type="pres">
      <dgm:prSet presAssocID="{B4875F3A-42E8-435E-86FC-23AE33555766}" presName="text_4" presStyleLbl="node1" presStyleIdx="3" presStyleCnt="5">
        <dgm:presLayoutVars>
          <dgm:bulletEnabled val="1"/>
        </dgm:presLayoutVars>
      </dgm:prSet>
      <dgm:spPr/>
      <dgm:t>
        <a:bodyPr/>
        <a:lstStyle/>
        <a:p>
          <a:endParaRPr lang="en-US"/>
        </a:p>
      </dgm:t>
    </dgm:pt>
    <dgm:pt modelId="{6159E5C0-3981-4BD4-AFC7-3A3690DE5703}" type="pres">
      <dgm:prSet presAssocID="{B4875F3A-42E8-435E-86FC-23AE33555766}" presName="accent_4" presStyleCnt="0"/>
      <dgm:spPr/>
    </dgm:pt>
    <dgm:pt modelId="{1983C873-E4AA-4746-9A10-35A452556AD4}" type="pres">
      <dgm:prSet presAssocID="{B4875F3A-42E8-435E-86FC-23AE33555766}" presName="accentRepeatNode" presStyleLbl="solidFgAcc1" presStyleIdx="3" presStyleCnt="5"/>
      <dgm:spPr/>
    </dgm:pt>
    <dgm:pt modelId="{30665C86-D41B-4DF8-AFDD-752C5BF6F515}" type="pres">
      <dgm:prSet presAssocID="{846FADE3-4FBB-436A-88F5-DE8734EA15B8}" presName="text_5" presStyleLbl="node1" presStyleIdx="4" presStyleCnt="5">
        <dgm:presLayoutVars>
          <dgm:bulletEnabled val="1"/>
        </dgm:presLayoutVars>
      </dgm:prSet>
      <dgm:spPr/>
      <dgm:t>
        <a:bodyPr/>
        <a:lstStyle/>
        <a:p>
          <a:endParaRPr lang="en-US"/>
        </a:p>
      </dgm:t>
    </dgm:pt>
    <dgm:pt modelId="{8989CF1A-F032-45B1-87C9-6B3594D080F6}" type="pres">
      <dgm:prSet presAssocID="{846FADE3-4FBB-436A-88F5-DE8734EA15B8}" presName="accent_5" presStyleCnt="0"/>
      <dgm:spPr/>
    </dgm:pt>
    <dgm:pt modelId="{CEAF22B7-98A1-43ED-9E98-D543F8B82F46}" type="pres">
      <dgm:prSet presAssocID="{846FADE3-4FBB-436A-88F5-DE8734EA15B8}" presName="accentRepeatNode" presStyleLbl="solidFgAcc1" presStyleIdx="4" presStyleCnt="5"/>
      <dgm:spPr/>
    </dgm:pt>
  </dgm:ptLst>
  <dgm:cxnLst>
    <dgm:cxn modelId="{D7E95438-5A4D-4CD9-8244-7FFDEA0CF6E8}" srcId="{01EEB16F-CB99-485F-88C8-3DB012FC44F8}" destId="{F5FA6B7B-60C6-499B-B64C-53AC66A66B2D}" srcOrd="1" destOrd="0" parTransId="{032E7B73-50B4-402B-AD87-AEC626EF1119}" sibTransId="{3BA061A9-1764-47A4-9B60-B3C0B941F123}"/>
    <dgm:cxn modelId="{ADE24412-5882-4E44-9F7C-3EDBF87ED01A}" srcId="{01EEB16F-CB99-485F-88C8-3DB012FC44F8}" destId="{7B400187-BBC9-4A69-95C5-D6DE6B2FBF8A}" srcOrd="0" destOrd="0" parTransId="{B55E57F2-B977-4F73-9683-18DF798BB160}" sibTransId="{54A70133-F52B-4B67-BE4B-11193E685134}"/>
    <dgm:cxn modelId="{478D9E6E-2ACE-434C-A2B1-D74C5ECA30EF}" type="presOf" srcId="{01EEB16F-CB99-485F-88C8-3DB012FC44F8}" destId="{04A4EE71-95D4-414C-9FB7-039463B63356}" srcOrd="0" destOrd="0" presId="urn:microsoft.com/office/officeart/2008/layout/VerticalCurvedList"/>
    <dgm:cxn modelId="{48EAB9BD-20AA-4514-8072-A1248A95D29E}" srcId="{01EEB16F-CB99-485F-88C8-3DB012FC44F8}" destId="{B4875F3A-42E8-435E-86FC-23AE33555766}" srcOrd="3" destOrd="0" parTransId="{CCE19B82-A7AC-464F-83AD-BB773A8C1034}" sibTransId="{A50B7EC6-E939-4964-92BC-82376CA52C2E}"/>
    <dgm:cxn modelId="{CCD13DED-843D-488D-ABBB-8EB2537C73B7}" type="presOf" srcId="{54A70133-F52B-4B67-BE4B-11193E685134}" destId="{7EB293D5-BCB1-4FF2-BB0C-F632E368AA18}" srcOrd="0" destOrd="0" presId="urn:microsoft.com/office/officeart/2008/layout/VerticalCurvedList"/>
    <dgm:cxn modelId="{6DEEA52C-0FB0-4F10-A6F0-4763AF07E855}" srcId="{01EEB16F-CB99-485F-88C8-3DB012FC44F8}" destId="{C70AD1FF-365A-413C-9504-1372D5AF4CF7}" srcOrd="2" destOrd="0" parTransId="{6F42BB5F-7413-4836-83A5-BDA9D70BBB9B}" sibTransId="{618F5CB0-9DCE-4ABF-BCA5-717AA46E3B74}"/>
    <dgm:cxn modelId="{09E0AB87-5AB8-4C65-BFF0-88762613D659}" type="presOf" srcId="{C70AD1FF-365A-413C-9504-1372D5AF4CF7}" destId="{A57BACF5-17AB-46AB-9375-C5565BB367EA}" srcOrd="0" destOrd="0" presId="urn:microsoft.com/office/officeart/2008/layout/VerticalCurvedList"/>
    <dgm:cxn modelId="{36792E0E-C1B7-4A0D-BB77-B978C69B76BB}" type="presOf" srcId="{846FADE3-4FBB-436A-88F5-DE8734EA15B8}" destId="{30665C86-D41B-4DF8-AFDD-752C5BF6F515}" srcOrd="0" destOrd="0" presId="urn:microsoft.com/office/officeart/2008/layout/VerticalCurvedList"/>
    <dgm:cxn modelId="{631193B5-811E-48D2-9635-BF52DB524C81}" type="presOf" srcId="{7B400187-BBC9-4A69-95C5-D6DE6B2FBF8A}" destId="{ABC88D5A-2213-41EA-8267-35553FD9A364}" srcOrd="0" destOrd="0" presId="urn:microsoft.com/office/officeart/2008/layout/VerticalCurvedList"/>
    <dgm:cxn modelId="{757D36E2-0FDA-437E-9D9F-82E9B31E4DE5}" srcId="{01EEB16F-CB99-485F-88C8-3DB012FC44F8}" destId="{846FADE3-4FBB-436A-88F5-DE8734EA15B8}" srcOrd="4" destOrd="0" parTransId="{668EAB8E-5A8B-4B59-B32A-1B7AA4F26635}" sibTransId="{66E197F4-B0A1-4154-9050-D84BDD3F5EF5}"/>
    <dgm:cxn modelId="{2B62F278-7088-4112-B097-F76AC1C0DE70}" type="presOf" srcId="{B4875F3A-42E8-435E-86FC-23AE33555766}" destId="{72815BF0-E5BC-4695-8CA0-BBA00E05CED3}" srcOrd="0" destOrd="0" presId="urn:microsoft.com/office/officeart/2008/layout/VerticalCurvedList"/>
    <dgm:cxn modelId="{7B668EF8-D909-4B3C-9E25-41009DE38364}" type="presOf" srcId="{F5FA6B7B-60C6-499B-B64C-53AC66A66B2D}" destId="{A25BCC4E-67E4-49DA-90C8-3003E709B4AB}" srcOrd="0" destOrd="0" presId="urn:microsoft.com/office/officeart/2008/layout/VerticalCurvedList"/>
    <dgm:cxn modelId="{B0C96ABA-3666-4C15-B6AE-8E23182826E1}" type="presParOf" srcId="{04A4EE71-95D4-414C-9FB7-039463B63356}" destId="{0ED8057F-0C4F-45DB-AD0A-31C7024E89EA}" srcOrd="0" destOrd="0" presId="urn:microsoft.com/office/officeart/2008/layout/VerticalCurvedList"/>
    <dgm:cxn modelId="{078F1DB6-13CC-4E8A-A2E5-8BCDDD442EB1}" type="presParOf" srcId="{0ED8057F-0C4F-45DB-AD0A-31C7024E89EA}" destId="{9C0282E3-5A33-4940-A839-431545B29819}" srcOrd="0" destOrd="0" presId="urn:microsoft.com/office/officeart/2008/layout/VerticalCurvedList"/>
    <dgm:cxn modelId="{79C7C10E-CACC-4332-AD0C-5578AEAB8588}" type="presParOf" srcId="{9C0282E3-5A33-4940-A839-431545B29819}" destId="{E763DD7C-8C26-486A-B59D-10411905AD73}" srcOrd="0" destOrd="0" presId="urn:microsoft.com/office/officeart/2008/layout/VerticalCurvedList"/>
    <dgm:cxn modelId="{73640876-B113-445A-9D28-89DF36465E3B}" type="presParOf" srcId="{9C0282E3-5A33-4940-A839-431545B29819}" destId="{7EB293D5-BCB1-4FF2-BB0C-F632E368AA18}" srcOrd="1" destOrd="0" presId="urn:microsoft.com/office/officeart/2008/layout/VerticalCurvedList"/>
    <dgm:cxn modelId="{86CD5178-7C05-4B4D-B22F-7DAF89F536DA}" type="presParOf" srcId="{9C0282E3-5A33-4940-A839-431545B29819}" destId="{CE10683C-662C-4E81-88DC-28EEDB0650CF}" srcOrd="2" destOrd="0" presId="urn:microsoft.com/office/officeart/2008/layout/VerticalCurvedList"/>
    <dgm:cxn modelId="{CCDBD471-324F-4BD9-8F5E-D19D5AF6BE7B}" type="presParOf" srcId="{9C0282E3-5A33-4940-A839-431545B29819}" destId="{3AA3392B-AD31-437C-96A0-1A5E12BCA7F6}" srcOrd="3" destOrd="0" presId="urn:microsoft.com/office/officeart/2008/layout/VerticalCurvedList"/>
    <dgm:cxn modelId="{40AEA88F-4C17-4E9C-B7B8-9ECA842917E1}" type="presParOf" srcId="{0ED8057F-0C4F-45DB-AD0A-31C7024E89EA}" destId="{ABC88D5A-2213-41EA-8267-35553FD9A364}" srcOrd="1" destOrd="0" presId="urn:microsoft.com/office/officeart/2008/layout/VerticalCurvedList"/>
    <dgm:cxn modelId="{78603BF7-01FB-47F0-8D78-58C045EC7206}" type="presParOf" srcId="{0ED8057F-0C4F-45DB-AD0A-31C7024E89EA}" destId="{E24434DC-C23A-4CC4-A0B4-0D96E058AED0}" srcOrd="2" destOrd="0" presId="urn:microsoft.com/office/officeart/2008/layout/VerticalCurvedList"/>
    <dgm:cxn modelId="{56E46345-81BD-46A4-8383-27DA7E65A585}" type="presParOf" srcId="{E24434DC-C23A-4CC4-A0B4-0D96E058AED0}" destId="{27CA1458-61A4-4A4B-B5DF-B5F975B1B076}" srcOrd="0" destOrd="0" presId="urn:microsoft.com/office/officeart/2008/layout/VerticalCurvedList"/>
    <dgm:cxn modelId="{14918AF9-C3E9-46A3-8DCD-CE174DC85843}" type="presParOf" srcId="{0ED8057F-0C4F-45DB-AD0A-31C7024E89EA}" destId="{A25BCC4E-67E4-49DA-90C8-3003E709B4AB}" srcOrd="3" destOrd="0" presId="urn:microsoft.com/office/officeart/2008/layout/VerticalCurvedList"/>
    <dgm:cxn modelId="{2252ABB6-29CB-484B-8AC0-F9506D171407}" type="presParOf" srcId="{0ED8057F-0C4F-45DB-AD0A-31C7024E89EA}" destId="{2EDF690D-C5E4-40CD-BED4-37A0A9BF111C}" srcOrd="4" destOrd="0" presId="urn:microsoft.com/office/officeart/2008/layout/VerticalCurvedList"/>
    <dgm:cxn modelId="{C1982623-42D0-4045-AEC1-076217FB4B51}" type="presParOf" srcId="{2EDF690D-C5E4-40CD-BED4-37A0A9BF111C}" destId="{CB065EB7-0100-4604-B61B-CB3B0EEA79C1}" srcOrd="0" destOrd="0" presId="urn:microsoft.com/office/officeart/2008/layout/VerticalCurvedList"/>
    <dgm:cxn modelId="{BA48BB14-A0F2-4B3C-B89B-AE17E3D76CE2}" type="presParOf" srcId="{0ED8057F-0C4F-45DB-AD0A-31C7024E89EA}" destId="{A57BACF5-17AB-46AB-9375-C5565BB367EA}" srcOrd="5" destOrd="0" presId="urn:microsoft.com/office/officeart/2008/layout/VerticalCurvedList"/>
    <dgm:cxn modelId="{535E743F-3A04-4E7F-87F1-6AFC68E04AD3}" type="presParOf" srcId="{0ED8057F-0C4F-45DB-AD0A-31C7024E89EA}" destId="{1A0B3035-31B4-4D22-BAA0-555C6BE8D255}" srcOrd="6" destOrd="0" presId="urn:microsoft.com/office/officeart/2008/layout/VerticalCurvedList"/>
    <dgm:cxn modelId="{68C1E16F-C5EE-435F-A47A-684C5E408134}" type="presParOf" srcId="{1A0B3035-31B4-4D22-BAA0-555C6BE8D255}" destId="{C9B36ADA-1D76-4468-BD61-FDC362DCAD82}" srcOrd="0" destOrd="0" presId="urn:microsoft.com/office/officeart/2008/layout/VerticalCurvedList"/>
    <dgm:cxn modelId="{797D0A29-2FCE-4250-8487-4BDBBD66F5A4}" type="presParOf" srcId="{0ED8057F-0C4F-45DB-AD0A-31C7024E89EA}" destId="{72815BF0-E5BC-4695-8CA0-BBA00E05CED3}" srcOrd="7" destOrd="0" presId="urn:microsoft.com/office/officeart/2008/layout/VerticalCurvedList"/>
    <dgm:cxn modelId="{56895E13-043F-4AB7-AB19-62B976DEA48E}" type="presParOf" srcId="{0ED8057F-0C4F-45DB-AD0A-31C7024E89EA}" destId="{6159E5C0-3981-4BD4-AFC7-3A3690DE5703}" srcOrd="8" destOrd="0" presId="urn:microsoft.com/office/officeart/2008/layout/VerticalCurvedList"/>
    <dgm:cxn modelId="{A5FA1420-35D8-4722-BA6F-08B98A021D64}" type="presParOf" srcId="{6159E5C0-3981-4BD4-AFC7-3A3690DE5703}" destId="{1983C873-E4AA-4746-9A10-35A452556AD4}" srcOrd="0" destOrd="0" presId="urn:microsoft.com/office/officeart/2008/layout/VerticalCurvedList"/>
    <dgm:cxn modelId="{A8D26EB0-2FCC-46D6-A813-3C57C113D994}" type="presParOf" srcId="{0ED8057F-0C4F-45DB-AD0A-31C7024E89EA}" destId="{30665C86-D41B-4DF8-AFDD-752C5BF6F515}" srcOrd="9" destOrd="0" presId="urn:microsoft.com/office/officeart/2008/layout/VerticalCurvedList"/>
    <dgm:cxn modelId="{C357437C-AE91-4157-98D9-2735C6404B77}" type="presParOf" srcId="{0ED8057F-0C4F-45DB-AD0A-31C7024E89EA}" destId="{8989CF1A-F032-45B1-87C9-6B3594D080F6}" srcOrd="10" destOrd="0" presId="urn:microsoft.com/office/officeart/2008/layout/VerticalCurvedList"/>
    <dgm:cxn modelId="{CCD45240-1EAD-43B8-A9B6-A14AC0D225AD}" type="presParOf" srcId="{8989CF1A-F032-45B1-87C9-6B3594D080F6}" destId="{CEAF22B7-98A1-43ED-9E98-D543F8B82F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037C-F405-49C2-8578-473895B5B8AE}">
      <dsp:nvSpPr>
        <dsp:cNvPr id="0" name=""/>
        <dsp:cNvSpPr/>
      </dsp:nvSpPr>
      <dsp:spPr>
        <a:xfrm>
          <a:off x="-5488777" y="-840386"/>
          <a:ext cx="6535348" cy="6535348"/>
        </a:xfrm>
        <a:prstGeom prst="blockArc">
          <a:avLst>
            <a:gd name="adj1" fmla="val 18900000"/>
            <a:gd name="adj2" fmla="val 2700000"/>
            <a:gd name="adj3" fmla="val 3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1CC8D-586B-43F1-AC97-7853B9719E2F}">
      <dsp:nvSpPr>
        <dsp:cNvPr id="0" name=""/>
        <dsp:cNvSpPr/>
      </dsp:nvSpPr>
      <dsp:spPr>
        <a:xfrm>
          <a:off x="457592" y="303313"/>
          <a:ext cx="10423722" cy="6070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Assessments</a:t>
          </a:r>
          <a:endParaRPr lang="en-US" sz="3100" kern="1200" dirty="0"/>
        </a:p>
      </dsp:txBody>
      <dsp:txXfrm>
        <a:off x="457592" y="303313"/>
        <a:ext cx="10423722" cy="607016"/>
      </dsp:txXfrm>
    </dsp:sp>
    <dsp:sp modelId="{3F47369B-8839-4794-93C2-29894451F6B0}">
      <dsp:nvSpPr>
        <dsp:cNvPr id="0" name=""/>
        <dsp:cNvSpPr/>
      </dsp:nvSpPr>
      <dsp:spPr>
        <a:xfrm>
          <a:off x="78207" y="227436"/>
          <a:ext cx="758770" cy="7587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FD395-61B6-4922-BBB7-CF276AB27FA7}">
      <dsp:nvSpPr>
        <dsp:cNvPr id="0" name=""/>
        <dsp:cNvSpPr/>
      </dsp:nvSpPr>
      <dsp:spPr>
        <a:xfrm>
          <a:off x="892562" y="1213546"/>
          <a:ext cx="9988753" cy="607016"/>
        </a:xfrm>
        <a:prstGeom prst="rect">
          <a:avLst/>
        </a:prstGeom>
        <a:solidFill>
          <a:schemeClr val="accent2">
            <a:hueOff val="-158447"/>
            <a:satOff val="0"/>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Infrastructure</a:t>
          </a:r>
          <a:endParaRPr lang="en-US" sz="3100" kern="1200" dirty="0"/>
        </a:p>
      </dsp:txBody>
      <dsp:txXfrm>
        <a:off x="892562" y="1213546"/>
        <a:ext cx="9988753" cy="607016"/>
      </dsp:txXfrm>
    </dsp:sp>
    <dsp:sp modelId="{E08D2453-380F-43EB-AB83-0CCCFE61D3AF}">
      <dsp:nvSpPr>
        <dsp:cNvPr id="0" name=""/>
        <dsp:cNvSpPr/>
      </dsp:nvSpPr>
      <dsp:spPr>
        <a:xfrm>
          <a:off x="513177" y="1137669"/>
          <a:ext cx="758770" cy="758770"/>
        </a:xfrm>
        <a:prstGeom prst="ellipse">
          <a:avLst/>
        </a:prstGeom>
        <a:solidFill>
          <a:schemeClr val="lt1">
            <a:hueOff val="0"/>
            <a:satOff val="0"/>
            <a:lumOff val="0"/>
            <a:alphaOff val="0"/>
          </a:schemeClr>
        </a:solidFill>
        <a:ln w="25400" cap="flat" cmpd="sng" algn="ctr">
          <a:solidFill>
            <a:schemeClr val="accent2">
              <a:hueOff val="-158447"/>
              <a:satOff val="0"/>
              <a:lumOff val="4216"/>
              <a:alphaOff val="0"/>
            </a:schemeClr>
          </a:solidFill>
          <a:prstDash val="solid"/>
        </a:ln>
        <a:effectLst/>
      </dsp:spPr>
      <dsp:style>
        <a:lnRef idx="2">
          <a:scrgbClr r="0" g="0" b="0"/>
        </a:lnRef>
        <a:fillRef idx="1">
          <a:scrgbClr r="0" g="0" b="0"/>
        </a:fillRef>
        <a:effectRef idx="0">
          <a:scrgbClr r="0" g="0" b="0"/>
        </a:effectRef>
        <a:fontRef idx="minor"/>
      </dsp:style>
    </dsp:sp>
    <dsp:sp modelId="{23B446A4-284E-4B47-B461-7C705D77B8F4}">
      <dsp:nvSpPr>
        <dsp:cNvPr id="0" name=""/>
        <dsp:cNvSpPr/>
      </dsp:nvSpPr>
      <dsp:spPr>
        <a:xfrm>
          <a:off x="1026062" y="2123779"/>
          <a:ext cx="9855252" cy="607016"/>
        </a:xfrm>
        <a:prstGeom prst="rect">
          <a:avLst/>
        </a:prstGeom>
        <a:solidFill>
          <a:schemeClr val="accent2">
            <a:hueOff val="-316894"/>
            <a:satOff val="0"/>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Automation</a:t>
          </a:r>
          <a:endParaRPr lang="en-US" sz="3100" kern="1200" dirty="0"/>
        </a:p>
      </dsp:txBody>
      <dsp:txXfrm>
        <a:off x="1026062" y="2123779"/>
        <a:ext cx="9855252" cy="607016"/>
      </dsp:txXfrm>
    </dsp:sp>
    <dsp:sp modelId="{B611B8DD-DA59-46FE-84A1-75C71C97BF58}">
      <dsp:nvSpPr>
        <dsp:cNvPr id="0" name=""/>
        <dsp:cNvSpPr/>
      </dsp:nvSpPr>
      <dsp:spPr>
        <a:xfrm>
          <a:off x="646677" y="2047902"/>
          <a:ext cx="758770" cy="758770"/>
        </a:xfrm>
        <a:prstGeom prst="ellipse">
          <a:avLst/>
        </a:prstGeom>
        <a:solidFill>
          <a:schemeClr val="lt1">
            <a:hueOff val="0"/>
            <a:satOff val="0"/>
            <a:lumOff val="0"/>
            <a:alphaOff val="0"/>
          </a:schemeClr>
        </a:solidFill>
        <a:ln w="25400" cap="flat" cmpd="sng" algn="ctr">
          <a:solidFill>
            <a:schemeClr val="accent2">
              <a:hueOff val="-316894"/>
              <a:satOff val="0"/>
              <a:lumOff val="8432"/>
              <a:alphaOff val="0"/>
            </a:schemeClr>
          </a:solidFill>
          <a:prstDash val="solid"/>
        </a:ln>
        <a:effectLst/>
      </dsp:spPr>
      <dsp:style>
        <a:lnRef idx="2">
          <a:scrgbClr r="0" g="0" b="0"/>
        </a:lnRef>
        <a:fillRef idx="1">
          <a:scrgbClr r="0" g="0" b="0"/>
        </a:fillRef>
        <a:effectRef idx="0">
          <a:scrgbClr r="0" g="0" b="0"/>
        </a:effectRef>
        <a:fontRef idx="minor"/>
      </dsp:style>
    </dsp:sp>
    <dsp:sp modelId="{20ED5F8F-09D2-4289-977C-4DA8A03FE899}">
      <dsp:nvSpPr>
        <dsp:cNvPr id="0" name=""/>
        <dsp:cNvSpPr/>
      </dsp:nvSpPr>
      <dsp:spPr>
        <a:xfrm>
          <a:off x="892562" y="3034012"/>
          <a:ext cx="9988753" cy="607016"/>
        </a:xfrm>
        <a:prstGeom prst="rect">
          <a:avLst/>
        </a:prstGeom>
        <a:solidFill>
          <a:schemeClr val="accent2">
            <a:hueOff val="-475341"/>
            <a:satOff val="0"/>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Migrations</a:t>
          </a:r>
        </a:p>
      </dsp:txBody>
      <dsp:txXfrm>
        <a:off x="892562" y="3034012"/>
        <a:ext cx="9988753" cy="607016"/>
      </dsp:txXfrm>
    </dsp:sp>
    <dsp:sp modelId="{1E200EEB-8F91-4B89-AFE8-8F183BFB3E72}">
      <dsp:nvSpPr>
        <dsp:cNvPr id="0" name=""/>
        <dsp:cNvSpPr/>
      </dsp:nvSpPr>
      <dsp:spPr>
        <a:xfrm>
          <a:off x="513177" y="2958135"/>
          <a:ext cx="758770" cy="758770"/>
        </a:xfrm>
        <a:prstGeom prst="ellipse">
          <a:avLst/>
        </a:prstGeom>
        <a:solidFill>
          <a:schemeClr val="lt1">
            <a:hueOff val="0"/>
            <a:satOff val="0"/>
            <a:lumOff val="0"/>
            <a:alphaOff val="0"/>
          </a:schemeClr>
        </a:solidFill>
        <a:ln w="25400" cap="flat" cmpd="sng" algn="ctr">
          <a:solidFill>
            <a:schemeClr val="accent2">
              <a:hueOff val="-475341"/>
              <a:satOff val="0"/>
              <a:lumOff val="12647"/>
              <a:alphaOff val="0"/>
            </a:schemeClr>
          </a:solidFill>
          <a:prstDash val="solid"/>
        </a:ln>
        <a:effectLst/>
      </dsp:spPr>
      <dsp:style>
        <a:lnRef idx="2">
          <a:scrgbClr r="0" g="0" b="0"/>
        </a:lnRef>
        <a:fillRef idx="1">
          <a:scrgbClr r="0" g="0" b="0"/>
        </a:fillRef>
        <a:effectRef idx="0">
          <a:scrgbClr r="0" g="0" b="0"/>
        </a:effectRef>
        <a:fontRef idx="minor"/>
      </dsp:style>
    </dsp:sp>
    <dsp:sp modelId="{75CB7D26-C94D-4E81-8D76-A6A15831BB6A}">
      <dsp:nvSpPr>
        <dsp:cNvPr id="0" name=""/>
        <dsp:cNvSpPr/>
      </dsp:nvSpPr>
      <dsp:spPr>
        <a:xfrm>
          <a:off x="457592" y="3944245"/>
          <a:ext cx="10423722" cy="607016"/>
        </a:xfrm>
        <a:prstGeom prst="rect">
          <a:avLst/>
        </a:prstGeom>
        <a:solidFill>
          <a:schemeClr val="accent2">
            <a:hueOff val="-63378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Development and Integration</a:t>
          </a:r>
          <a:endParaRPr lang="en-US" sz="3100" kern="1200" dirty="0"/>
        </a:p>
      </dsp:txBody>
      <dsp:txXfrm>
        <a:off x="457592" y="3944245"/>
        <a:ext cx="10423722" cy="607016"/>
      </dsp:txXfrm>
    </dsp:sp>
    <dsp:sp modelId="{91F91288-C9D1-4D75-923C-A13338C50B92}">
      <dsp:nvSpPr>
        <dsp:cNvPr id="0" name=""/>
        <dsp:cNvSpPr/>
      </dsp:nvSpPr>
      <dsp:spPr>
        <a:xfrm>
          <a:off x="78207" y="3868368"/>
          <a:ext cx="758770" cy="758770"/>
        </a:xfrm>
        <a:prstGeom prst="ellipse">
          <a:avLst/>
        </a:prstGeom>
        <a:solidFill>
          <a:schemeClr val="lt1">
            <a:hueOff val="0"/>
            <a:satOff val="0"/>
            <a:lumOff val="0"/>
            <a:alphaOff val="0"/>
          </a:schemeClr>
        </a:solidFill>
        <a:ln w="25400" cap="flat" cmpd="sng" algn="ctr">
          <a:solidFill>
            <a:schemeClr val="accent2">
              <a:hueOff val="-63378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93D5-BCB1-4FF2-BB0C-F632E368AA18}">
      <dsp:nvSpPr>
        <dsp:cNvPr id="0" name=""/>
        <dsp:cNvSpPr/>
      </dsp:nvSpPr>
      <dsp:spPr>
        <a:xfrm>
          <a:off x="-5488777" y="-840386"/>
          <a:ext cx="6535348" cy="6535348"/>
        </a:xfrm>
        <a:prstGeom prst="blockArc">
          <a:avLst>
            <a:gd name="adj1" fmla="val 18900000"/>
            <a:gd name="adj2" fmla="val 2700000"/>
            <a:gd name="adj3" fmla="val 3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88D5A-2213-41EA-8267-35553FD9A364}">
      <dsp:nvSpPr>
        <dsp:cNvPr id="0" name=""/>
        <dsp:cNvSpPr/>
      </dsp:nvSpPr>
      <dsp:spPr>
        <a:xfrm>
          <a:off x="457592" y="303313"/>
          <a:ext cx="10423722" cy="6070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Assessments</a:t>
          </a:r>
          <a:endParaRPr lang="en-US" sz="3100" kern="1200" dirty="0"/>
        </a:p>
      </dsp:txBody>
      <dsp:txXfrm>
        <a:off x="457592" y="303313"/>
        <a:ext cx="10423722" cy="607016"/>
      </dsp:txXfrm>
    </dsp:sp>
    <dsp:sp modelId="{27CA1458-61A4-4A4B-B5DF-B5F975B1B076}">
      <dsp:nvSpPr>
        <dsp:cNvPr id="0" name=""/>
        <dsp:cNvSpPr/>
      </dsp:nvSpPr>
      <dsp:spPr>
        <a:xfrm>
          <a:off x="78207" y="227436"/>
          <a:ext cx="758770" cy="7587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BCC4E-67E4-49DA-90C8-3003E709B4AB}">
      <dsp:nvSpPr>
        <dsp:cNvPr id="0" name=""/>
        <dsp:cNvSpPr/>
      </dsp:nvSpPr>
      <dsp:spPr>
        <a:xfrm>
          <a:off x="892562" y="1213546"/>
          <a:ext cx="9988753" cy="607016"/>
        </a:xfrm>
        <a:prstGeom prst="rect">
          <a:avLst/>
        </a:prstGeom>
        <a:solidFill>
          <a:schemeClr val="accent2">
            <a:hueOff val="-158447"/>
            <a:satOff val="0"/>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smtClean="0"/>
            <a:t>Infrastructure</a:t>
          </a:r>
          <a:endParaRPr lang="en-US" sz="3100" kern="1200" dirty="0"/>
        </a:p>
      </dsp:txBody>
      <dsp:txXfrm>
        <a:off x="892562" y="1213546"/>
        <a:ext cx="9988753" cy="607016"/>
      </dsp:txXfrm>
    </dsp:sp>
    <dsp:sp modelId="{CB065EB7-0100-4604-B61B-CB3B0EEA79C1}">
      <dsp:nvSpPr>
        <dsp:cNvPr id="0" name=""/>
        <dsp:cNvSpPr/>
      </dsp:nvSpPr>
      <dsp:spPr>
        <a:xfrm>
          <a:off x="513177" y="1137669"/>
          <a:ext cx="758770" cy="758770"/>
        </a:xfrm>
        <a:prstGeom prst="ellipse">
          <a:avLst/>
        </a:prstGeom>
        <a:solidFill>
          <a:schemeClr val="lt1">
            <a:hueOff val="0"/>
            <a:satOff val="0"/>
            <a:lumOff val="0"/>
            <a:alphaOff val="0"/>
          </a:schemeClr>
        </a:solidFill>
        <a:ln w="25400" cap="flat" cmpd="sng" algn="ctr">
          <a:solidFill>
            <a:schemeClr val="accent2">
              <a:hueOff val="-158447"/>
              <a:satOff val="0"/>
              <a:lumOff val="4216"/>
              <a:alphaOff val="0"/>
            </a:schemeClr>
          </a:solidFill>
          <a:prstDash val="solid"/>
        </a:ln>
        <a:effectLst/>
      </dsp:spPr>
      <dsp:style>
        <a:lnRef idx="2">
          <a:scrgbClr r="0" g="0" b="0"/>
        </a:lnRef>
        <a:fillRef idx="1">
          <a:scrgbClr r="0" g="0" b="0"/>
        </a:fillRef>
        <a:effectRef idx="0">
          <a:scrgbClr r="0" g="0" b="0"/>
        </a:effectRef>
        <a:fontRef idx="minor"/>
      </dsp:style>
    </dsp:sp>
    <dsp:sp modelId="{A57BACF5-17AB-46AB-9375-C5565BB367EA}">
      <dsp:nvSpPr>
        <dsp:cNvPr id="0" name=""/>
        <dsp:cNvSpPr/>
      </dsp:nvSpPr>
      <dsp:spPr>
        <a:xfrm>
          <a:off x="1026062" y="2123779"/>
          <a:ext cx="9855252" cy="607016"/>
        </a:xfrm>
        <a:prstGeom prst="rect">
          <a:avLst/>
        </a:prstGeom>
        <a:solidFill>
          <a:schemeClr val="accent2">
            <a:hueOff val="-316894"/>
            <a:satOff val="0"/>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Migrations</a:t>
          </a:r>
          <a:endParaRPr lang="en-US" sz="3100" kern="1200" dirty="0"/>
        </a:p>
      </dsp:txBody>
      <dsp:txXfrm>
        <a:off x="1026062" y="2123779"/>
        <a:ext cx="9855252" cy="607016"/>
      </dsp:txXfrm>
    </dsp:sp>
    <dsp:sp modelId="{C9B36ADA-1D76-4468-BD61-FDC362DCAD82}">
      <dsp:nvSpPr>
        <dsp:cNvPr id="0" name=""/>
        <dsp:cNvSpPr/>
      </dsp:nvSpPr>
      <dsp:spPr>
        <a:xfrm>
          <a:off x="646677" y="2047902"/>
          <a:ext cx="758770" cy="758770"/>
        </a:xfrm>
        <a:prstGeom prst="ellipse">
          <a:avLst/>
        </a:prstGeom>
        <a:solidFill>
          <a:schemeClr val="lt1">
            <a:hueOff val="0"/>
            <a:satOff val="0"/>
            <a:lumOff val="0"/>
            <a:alphaOff val="0"/>
          </a:schemeClr>
        </a:solidFill>
        <a:ln w="25400" cap="flat" cmpd="sng" algn="ctr">
          <a:solidFill>
            <a:schemeClr val="accent2">
              <a:hueOff val="-316894"/>
              <a:satOff val="0"/>
              <a:lumOff val="8432"/>
              <a:alphaOff val="0"/>
            </a:schemeClr>
          </a:solidFill>
          <a:prstDash val="solid"/>
        </a:ln>
        <a:effectLst/>
      </dsp:spPr>
      <dsp:style>
        <a:lnRef idx="2">
          <a:scrgbClr r="0" g="0" b="0"/>
        </a:lnRef>
        <a:fillRef idx="1">
          <a:scrgbClr r="0" g="0" b="0"/>
        </a:fillRef>
        <a:effectRef idx="0">
          <a:scrgbClr r="0" g="0" b="0"/>
        </a:effectRef>
        <a:fontRef idx="minor"/>
      </dsp:style>
    </dsp:sp>
    <dsp:sp modelId="{72815BF0-E5BC-4695-8CA0-BBA00E05CED3}">
      <dsp:nvSpPr>
        <dsp:cNvPr id="0" name=""/>
        <dsp:cNvSpPr/>
      </dsp:nvSpPr>
      <dsp:spPr>
        <a:xfrm>
          <a:off x="892562" y="3034012"/>
          <a:ext cx="9988753" cy="607016"/>
        </a:xfrm>
        <a:prstGeom prst="rect">
          <a:avLst/>
        </a:prstGeom>
        <a:solidFill>
          <a:schemeClr val="accent2">
            <a:hueOff val="-475341"/>
            <a:satOff val="0"/>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Application Development Integration</a:t>
          </a:r>
          <a:endParaRPr lang="en-US" sz="3100" kern="1200" dirty="0"/>
        </a:p>
      </dsp:txBody>
      <dsp:txXfrm>
        <a:off x="892562" y="3034012"/>
        <a:ext cx="9988753" cy="607016"/>
      </dsp:txXfrm>
    </dsp:sp>
    <dsp:sp modelId="{1983C873-E4AA-4746-9A10-35A452556AD4}">
      <dsp:nvSpPr>
        <dsp:cNvPr id="0" name=""/>
        <dsp:cNvSpPr/>
      </dsp:nvSpPr>
      <dsp:spPr>
        <a:xfrm>
          <a:off x="513177" y="2958135"/>
          <a:ext cx="758770" cy="758770"/>
        </a:xfrm>
        <a:prstGeom prst="ellipse">
          <a:avLst/>
        </a:prstGeom>
        <a:solidFill>
          <a:schemeClr val="lt1">
            <a:hueOff val="0"/>
            <a:satOff val="0"/>
            <a:lumOff val="0"/>
            <a:alphaOff val="0"/>
          </a:schemeClr>
        </a:solidFill>
        <a:ln w="25400" cap="flat" cmpd="sng" algn="ctr">
          <a:solidFill>
            <a:schemeClr val="accent2">
              <a:hueOff val="-475341"/>
              <a:satOff val="0"/>
              <a:lumOff val="12647"/>
              <a:alphaOff val="0"/>
            </a:schemeClr>
          </a:solidFill>
          <a:prstDash val="solid"/>
        </a:ln>
        <a:effectLst/>
      </dsp:spPr>
      <dsp:style>
        <a:lnRef idx="2">
          <a:scrgbClr r="0" g="0" b="0"/>
        </a:lnRef>
        <a:fillRef idx="1">
          <a:scrgbClr r="0" g="0" b="0"/>
        </a:fillRef>
        <a:effectRef idx="0">
          <a:scrgbClr r="0" g="0" b="0"/>
        </a:effectRef>
        <a:fontRef idx="minor"/>
      </dsp:style>
    </dsp:sp>
    <dsp:sp modelId="{30665C86-D41B-4DF8-AFDD-752C5BF6F515}">
      <dsp:nvSpPr>
        <dsp:cNvPr id="0" name=""/>
        <dsp:cNvSpPr/>
      </dsp:nvSpPr>
      <dsp:spPr>
        <a:xfrm>
          <a:off x="457592" y="3944245"/>
          <a:ext cx="10423722" cy="607016"/>
        </a:xfrm>
        <a:prstGeom prst="rect">
          <a:avLst/>
        </a:prstGeom>
        <a:solidFill>
          <a:schemeClr val="accent2">
            <a:hueOff val="-63378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Optimization</a:t>
          </a:r>
          <a:endParaRPr lang="en-US" sz="3100" kern="1200" dirty="0"/>
        </a:p>
      </dsp:txBody>
      <dsp:txXfrm>
        <a:off x="457592" y="3944245"/>
        <a:ext cx="10423722" cy="607016"/>
      </dsp:txXfrm>
    </dsp:sp>
    <dsp:sp modelId="{CEAF22B7-98A1-43ED-9E98-D543F8B82F46}">
      <dsp:nvSpPr>
        <dsp:cNvPr id="0" name=""/>
        <dsp:cNvSpPr/>
      </dsp:nvSpPr>
      <dsp:spPr>
        <a:xfrm>
          <a:off x="78207" y="3868368"/>
          <a:ext cx="758770" cy="758770"/>
        </a:xfrm>
        <a:prstGeom prst="ellipse">
          <a:avLst/>
        </a:prstGeom>
        <a:solidFill>
          <a:schemeClr val="lt1">
            <a:hueOff val="0"/>
            <a:satOff val="0"/>
            <a:lumOff val="0"/>
            <a:alphaOff val="0"/>
          </a:schemeClr>
        </a:solidFill>
        <a:ln w="25400" cap="flat" cmpd="sng" algn="ctr">
          <a:solidFill>
            <a:schemeClr val="accent2">
              <a:hueOff val="-63378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3/13/2019</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a:t>
            </a:fld>
            <a:endParaRPr lang="en-US" dirty="0"/>
          </a:p>
        </p:txBody>
      </p:sp>
    </p:spTree>
    <p:extLst>
      <p:ext uri="{BB962C8B-B14F-4D97-AF65-F5344CB8AC3E}">
        <p14:creationId xmlns:p14="http://schemas.microsoft.com/office/powerpoint/2010/main" val="186509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47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16</a:t>
            </a:fld>
            <a:endParaRPr lang="en-US" dirty="0"/>
          </a:p>
        </p:txBody>
      </p:sp>
    </p:spTree>
    <p:extLst>
      <p:ext uri="{BB962C8B-B14F-4D97-AF65-F5344CB8AC3E}">
        <p14:creationId xmlns:p14="http://schemas.microsoft.com/office/powerpoint/2010/main" val="270424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4</a:t>
            </a:fld>
            <a:endParaRPr lang="en-US"/>
          </a:p>
        </p:txBody>
      </p:sp>
    </p:spTree>
    <p:extLst>
      <p:ext uri="{BB962C8B-B14F-4D97-AF65-F5344CB8AC3E}">
        <p14:creationId xmlns:p14="http://schemas.microsoft.com/office/powerpoint/2010/main" val="71237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70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800" baseline="0" dirty="0" smtClean="0">
                <a:solidFill>
                  <a:srgbClr val="00568D"/>
                </a:solidFill>
                <a:latin typeface="+mn-lt"/>
              </a:rPr>
              <a:t>Assessments</a:t>
            </a:r>
          </a:p>
          <a:p>
            <a:pPr>
              <a:buFont typeface="Wingdings" panose="05000000000000000000" pitchFamily="2" charset="2"/>
              <a:buChar char="Ø"/>
            </a:pPr>
            <a:r>
              <a:rPr lang="en-US" sz="1800" baseline="0" dirty="0" smtClean="0">
                <a:solidFill>
                  <a:srgbClr val="00568D"/>
                </a:solidFill>
                <a:latin typeface="+mn-lt"/>
              </a:rPr>
              <a:t>Infrastructure</a:t>
            </a:r>
          </a:p>
          <a:p>
            <a:pPr lvl="1">
              <a:buFont typeface="Wingdings" panose="05000000000000000000" pitchFamily="2" charset="2"/>
              <a:buChar char="Ø"/>
            </a:pPr>
            <a:r>
              <a:rPr lang="en-US" sz="1800" dirty="0" smtClean="0">
                <a:solidFill>
                  <a:srgbClr val="00568D"/>
                </a:solidFill>
                <a:latin typeface="+mn-lt"/>
              </a:rPr>
              <a:t>Compute and Networking</a:t>
            </a:r>
          </a:p>
          <a:p>
            <a:pPr lvl="1">
              <a:buFont typeface="Wingdings" panose="05000000000000000000" pitchFamily="2" charset="2"/>
              <a:buChar char="q"/>
            </a:pPr>
            <a:r>
              <a:rPr lang="en-US" sz="1600" dirty="0" smtClean="0">
                <a:solidFill>
                  <a:srgbClr val="00568D"/>
                </a:solidFill>
                <a:latin typeface="+mn-lt"/>
              </a:rPr>
              <a:t>Architect and deploy auto-scaling and highly available IaaS and SaaS environments for POCs/development/test/production consisting of:</a:t>
            </a:r>
          </a:p>
          <a:p>
            <a:pPr lvl="2">
              <a:buFont typeface="Wingdings" panose="05000000000000000000" pitchFamily="2" charset="2"/>
              <a:buChar char="§"/>
            </a:pPr>
            <a:r>
              <a:rPr lang="en-US" sz="1600" dirty="0" smtClean="0">
                <a:solidFill>
                  <a:srgbClr val="00568D"/>
                </a:solidFill>
                <a:latin typeface="+mn-lt"/>
              </a:rPr>
              <a:t>EC2 servers, Virtual Private Cloud (VPC) networks,  NATs,  Elastic Load Balancers, WAFs</a:t>
            </a:r>
          </a:p>
          <a:p>
            <a:pPr lvl="2">
              <a:buFont typeface="Wingdings" panose="05000000000000000000" pitchFamily="2" charset="2"/>
              <a:buChar char="§"/>
            </a:pPr>
            <a:r>
              <a:rPr lang="en-US" sz="1600" dirty="0" err="1" smtClean="0">
                <a:solidFill>
                  <a:srgbClr val="00568D"/>
                </a:solidFill>
                <a:latin typeface="+mn-lt"/>
              </a:rPr>
              <a:t>CloudWatch</a:t>
            </a:r>
            <a:r>
              <a:rPr lang="en-US" sz="1600" dirty="0" smtClean="0">
                <a:solidFill>
                  <a:srgbClr val="00568D"/>
                </a:solidFill>
                <a:latin typeface="+mn-lt"/>
              </a:rPr>
              <a:t> and Service Management, Route 53 (DNS), Bastions, firewalls and ACLs, RDS databases</a:t>
            </a:r>
          </a:p>
          <a:p>
            <a:pPr lvl="1">
              <a:buFont typeface="Wingdings" panose="05000000000000000000" pitchFamily="2" charset="2"/>
              <a:buChar char="Ø"/>
            </a:pPr>
            <a:r>
              <a:rPr lang="en-US" sz="1800" dirty="0" smtClean="0">
                <a:solidFill>
                  <a:srgbClr val="00568D"/>
                </a:solidFill>
                <a:latin typeface="+mn-lt"/>
              </a:rPr>
              <a:t>Storage</a:t>
            </a:r>
          </a:p>
          <a:p>
            <a:pPr lvl="1">
              <a:buFont typeface="Wingdings" panose="05000000000000000000" pitchFamily="2" charset="2"/>
              <a:buChar char="q"/>
            </a:pPr>
            <a:r>
              <a:rPr lang="en-US" sz="1600" dirty="0" smtClean="0">
                <a:solidFill>
                  <a:srgbClr val="00568D"/>
                </a:solidFill>
                <a:latin typeface="+mn-lt"/>
              </a:rPr>
              <a:t>Backup / Recovery or Disaster Recovery planning and implementation using S3, Glacier</a:t>
            </a:r>
          </a:p>
          <a:p>
            <a:pPr lvl="1">
              <a:buFont typeface="Wingdings" panose="05000000000000000000" pitchFamily="2" charset="2"/>
              <a:buChar char="q"/>
            </a:pPr>
            <a:r>
              <a:rPr lang="en-US" sz="1600" dirty="0" smtClean="0">
                <a:solidFill>
                  <a:srgbClr val="00568D"/>
                </a:solidFill>
                <a:latin typeface="+mn-lt"/>
              </a:rPr>
              <a:t>Storage solutions using AWS Storage Gateway</a:t>
            </a:r>
          </a:p>
          <a:p>
            <a:pPr lvl="1">
              <a:buFont typeface="Wingdings" panose="05000000000000000000" pitchFamily="2" charset="2"/>
              <a:buChar char="§"/>
            </a:pPr>
            <a:endParaRPr lang="en-US" sz="16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Automation</a:t>
            </a:r>
          </a:p>
          <a:p>
            <a:pPr lvl="1">
              <a:buFont typeface="Wingdings" panose="05000000000000000000" pitchFamily="2" charset="2"/>
              <a:buChar char="q"/>
            </a:pPr>
            <a:r>
              <a:rPr lang="en-US" sz="1600" dirty="0" smtClean="0">
                <a:solidFill>
                  <a:srgbClr val="00568D"/>
                </a:solidFill>
                <a:latin typeface="+mn-lt"/>
              </a:rPr>
              <a:t>Architect and develop automation to deploy private or hybrid cloud infrastructure for POCs/development/test/production using any combination of AWS capabilities (CloudFormation, Terraform, AWS SDK, etc..), VMware </a:t>
            </a:r>
            <a:r>
              <a:rPr lang="en-US" sz="1600" dirty="0" err="1" smtClean="0">
                <a:solidFill>
                  <a:srgbClr val="00568D"/>
                </a:solidFill>
                <a:latin typeface="+mn-lt"/>
              </a:rPr>
              <a:t>vRA</a:t>
            </a:r>
            <a:r>
              <a:rPr lang="en-US" sz="1600" dirty="0" smtClean="0">
                <a:solidFill>
                  <a:srgbClr val="00568D"/>
                </a:solidFill>
                <a:latin typeface="+mn-lt"/>
              </a:rPr>
              <a:t>/</a:t>
            </a:r>
            <a:r>
              <a:rPr lang="en-US" sz="1600" dirty="0" err="1" smtClean="0">
                <a:solidFill>
                  <a:srgbClr val="00568D"/>
                </a:solidFill>
                <a:latin typeface="+mn-lt"/>
              </a:rPr>
              <a:t>vRO</a:t>
            </a:r>
            <a:r>
              <a:rPr lang="en-US" sz="1600" dirty="0" smtClean="0">
                <a:solidFill>
                  <a:srgbClr val="00568D"/>
                </a:solidFill>
                <a:latin typeface="+mn-lt"/>
              </a:rPr>
              <a:t> and/or HPE/Micro Focus Operations Orchestration</a:t>
            </a:r>
          </a:p>
          <a:p>
            <a:pPr>
              <a:buFont typeface="Wingdings" panose="05000000000000000000" pitchFamily="2" charset="2"/>
              <a:buChar char="Ø"/>
            </a:pPr>
            <a:endParaRPr lang="en-US" sz="18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Migration Services</a:t>
            </a:r>
          </a:p>
          <a:p>
            <a:pPr lvl="1">
              <a:buFont typeface="Wingdings" panose="05000000000000000000" pitchFamily="2" charset="2"/>
              <a:buChar char="q"/>
            </a:pPr>
            <a:r>
              <a:rPr lang="en-US" sz="1533" dirty="0" smtClean="0">
                <a:solidFill>
                  <a:srgbClr val="00568D"/>
                </a:solidFill>
                <a:latin typeface="+mn-lt"/>
              </a:rPr>
              <a:t>Migration of </a:t>
            </a:r>
            <a:r>
              <a:rPr lang="en-US" sz="1533" dirty="0" err="1" smtClean="0">
                <a:solidFill>
                  <a:srgbClr val="00568D"/>
                </a:solidFill>
                <a:latin typeface="+mn-lt"/>
              </a:rPr>
              <a:t>on-premise</a:t>
            </a:r>
            <a:r>
              <a:rPr lang="en-US" sz="1533" dirty="0" smtClean="0">
                <a:solidFill>
                  <a:srgbClr val="00568D"/>
                </a:solidFill>
                <a:latin typeface="+mn-lt"/>
              </a:rPr>
              <a:t> applications to AWS or hybrid cloud solutions </a:t>
            </a:r>
          </a:p>
          <a:p>
            <a:pPr lvl="1">
              <a:buFont typeface="Wingdings" panose="05000000000000000000" pitchFamily="2" charset="2"/>
              <a:buChar char="q"/>
            </a:pPr>
            <a:r>
              <a:rPr lang="en-US" sz="1533" dirty="0" smtClean="0">
                <a:solidFill>
                  <a:srgbClr val="00568D"/>
                </a:solidFill>
                <a:latin typeface="+mn-lt"/>
              </a:rPr>
              <a:t>Provision VPN or Direct Connect connections to AWS</a:t>
            </a:r>
          </a:p>
          <a:p>
            <a:pPr lvl="1">
              <a:buFont typeface="Wingdings" panose="05000000000000000000" pitchFamily="2" charset="2"/>
              <a:buChar char="Ø"/>
            </a:pPr>
            <a:r>
              <a:rPr lang="en-US" sz="1800" dirty="0" smtClean="0">
                <a:solidFill>
                  <a:srgbClr val="00568D"/>
                </a:solidFill>
                <a:latin typeface="+mn-lt"/>
              </a:rPr>
              <a:t>Azure </a:t>
            </a:r>
            <a:r>
              <a:rPr lang="en-US" sz="1800" dirty="0" smtClean="0">
                <a:solidFill>
                  <a:srgbClr val="00568D"/>
                </a:solidFill>
                <a:latin typeface="+mn-lt"/>
                <a:sym typeface="Wingdings" panose="05000000000000000000" pitchFamily="2" charset="2"/>
              </a:rPr>
              <a:t> AWS</a:t>
            </a:r>
            <a:endParaRPr lang="en-US" sz="1533" dirty="0" smtClean="0">
              <a:solidFill>
                <a:srgbClr val="00568D"/>
              </a:solidFill>
              <a:latin typeface="+mn-lt"/>
            </a:endParaRPr>
          </a:p>
          <a:p>
            <a:pPr lvl="1">
              <a:buFont typeface="Wingdings" panose="05000000000000000000" pitchFamily="2" charset="2"/>
              <a:buChar char="q"/>
            </a:pPr>
            <a:r>
              <a:rPr lang="en-US" sz="1533" dirty="0" smtClean="0">
                <a:solidFill>
                  <a:srgbClr val="00568D"/>
                </a:solidFill>
                <a:latin typeface="+mn-lt"/>
              </a:rPr>
              <a:t>Reverse workload migration bringing Azure workloads into AWS systems</a:t>
            </a:r>
          </a:p>
          <a:p>
            <a:pPr lvl="1">
              <a:buFont typeface="Wingdings" panose="05000000000000000000" pitchFamily="2" charset="2"/>
              <a:buChar char="q"/>
            </a:pPr>
            <a:endParaRPr lang="en-US" sz="1533"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Development and Integration</a:t>
            </a:r>
          </a:p>
          <a:p>
            <a:pPr lvl="1">
              <a:buFont typeface="Wingdings" panose="05000000000000000000" pitchFamily="2" charset="2"/>
              <a:buChar char="q"/>
            </a:pPr>
            <a:r>
              <a:rPr lang="en-US" sz="1533" dirty="0" smtClean="0">
                <a:solidFill>
                  <a:srgbClr val="00568D"/>
                </a:solidFill>
                <a:latin typeface="+mn-lt"/>
              </a:rPr>
              <a:t>Custom Integration Development with enterprise software from HPE/Micro Focus, BMC, VMware, IBM and others</a:t>
            </a:r>
          </a:p>
          <a:p>
            <a:pPr lvl="1"/>
            <a:endParaRPr lang="en-US" sz="1800" dirty="0" smtClean="0">
              <a:solidFill>
                <a:srgbClr val="00568D"/>
              </a:solidFill>
              <a:latin typeface="+mn-lt"/>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5E33B-BC06-473D-A5F5-50AF4F330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59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800" dirty="0" smtClean="0">
                <a:solidFill>
                  <a:srgbClr val="00568D"/>
                </a:solidFill>
                <a:latin typeface="+mn-lt"/>
              </a:rPr>
              <a:t>Assessments</a:t>
            </a:r>
          </a:p>
          <a:p>
            <a:pPr>
              <a:buFont typeface="Wingdings" panose="05000000000000000000" pitchFamily="2" charset="2"/>
              <a:buChar char="Ø"/>
            </a:pPr>
            <a:r>
              <a:rPr lang="en-US" sz="1800" dirty="0" smtClean="0">
                <a:solidFill>
                  <a:srgbClr val="00568D"/>
                </a:solidFill>
                <a:latin typeface="+mn-lt"/>
              </a:rPr>
              <a:t>Infrastructure</a:t>
            </a:r>
          </a:p>
          <a:p>
            <a:pPr lvl="1">
              <a:buFont typeface="Wingdings" panose="05000000000000000000" pitchFamily="2" charset="2"/>
              <a:buChar char="Ø"/>
            </a:pPr>
            <a:r>
              <a:rPr lang="en-US" sz="1800" dirty="0" smtClean="0">
                <a:solidFill>
                  <a:srgbClr val="00568D"/>
                </a:solidFill>
                <a:latin typeface="+mn-lt"/>
              </a:rPr>
              <a:t>Greenfield projects</a:t>
            </a:r>
            <a:r>
              <a:rPr lang="en-US" sz="1800" baseline="0" dirty="0" smtClean="0">
                <a:solidFill>
                  <a:srgbClr val="00568D"/>
                </a:solidFill>
                <a:latin typeface="+mn-lt"/>
              </a:rPr>
              <a:t> to deploy new into Azure</a:t>
            </a:r>
          </a:p>
          <a:p>
            <a:pPr lvl="1">
              <a:buFont typeface="Wingdings" panose="05000000000000000000" pitchFamily="2" charset="2"/>
              <a:buChar char="Ø"/>
            </a:pPr>
            <a:r>
              <a:rPr lang="en-US" sz="1800" baseline="0" dirty="0" smtClean="0">
                <a:solidFill>
                  <a:srgbClr val="00568D"/>
                </a:solidFill>
                <a:latin typeface="+mn-lt"/>
              </a:rPr>
              <a:t>Azure Networking – ExpressRoute, VPN (point to point and site to site)</a:t>
            </a:r>
            <a:endParaRPr lang="en-US" sz="1800" dirty="0" smtClean="0">
              <a:solidFill>
                <a:srgbClr val="00568D"/>
              </a:solidFill>
              <a:latin typeface="+mn-lt"/>
            </a:endParaRPr>
          </a:p>
          <a:p>
            <a:pPr>
              <a:buFont typeface="Wingdings" panose="05000000000000000000" pitchFamily="2" charset="2"/>
              <a:buChar char="Ø"/>
            </a:pPr>
            <a:r>
              <a:rPr lang="en-US" sz="1200" kern="1200" dirty="0" smtClean="0">
                <a:solidFill>
                  <a:schemeClr val="tx1"/>
                </a:solidFill>
                <a:effectLst/>
                <a:latin typeface="+mn-lt"/>
                <a:ea typeface="+mn-ea"/>
                <a:cs typeface="+mn-cs"/>
              </a:rPr>
              <a:t>Migrations</a:t>
            </a:r>
          </a:p>
          <a:p>
            <a:pPr lvl="1">
              <a:buFont typeface="Wingdings" panose="05000000000000000000" pitchFamily="2" charset="2"/>
              <a:buChar char="Ø"/>
            </a:pPr>
            <a:r>
              <a:rPr lang="en-US" sz="1200" kern="1200" dirty="0" smtClean="0">
                <a:solidFill>
                  <a:schemeClr val="tx1"/>
                </a:solidFill>
                <a:effectLst/>
                <a:latin typeface="+mn-lt"/>
                <a:ea typeface="+mn-ea"/>
                <a:cs typeface="+mn-cs"/>
              </a:rPr>
              <a:t>VMware</a:t>
            </a:r>
            <a:r>
              <a:rPr lang="en-US" sz="1200" kern="1200" baseline="0" dirty="0" smtClean="0">
                <a:solidFill>
                  <a:schemeClr val="tx1"/>
                </a:solidFill>
                <a:effectLst/>
                <a:latin typeface="+mn-lt"/>
                <a:ea typeface="+mn-ea"/>
                <a:cs typeface="+mn-cs"/>
              </a:rPr>
              <a:t> to Azure</a:t>
            </a:r>
            <a:endParaRPr lang="en-US" sz="1200" kern="1200" dirty="0" smtClean="0">
              <a:solidFill>
                <a:schemeClr val="tx1"/>
              </a:solidFill>
              <a:effectLst/>
              <a:latin typeface="+mn-lt"/>
              <a:ea typeface="+mn-ea"/>
              <a:cs typeface="+mn-cs"/>
            </a:endParaRPr>
          </a:p>
          <a:p>
            <a:pPr lvl="2">
              <a:buFont typeface="Wingdings" panose="05000000000000000000" pitchFamily="2" charset="2"/>
              <a:buChar char="Ø"/>
            </a:pPr>
            <a:r>
              <a:rPr lang="en-US" sz="1200" kern="1200" dirty="0" smtClean="0">
                <a:solidFill>
                  <a:schemeClr val="tx1"/>
                </a:solidFill>
                <a:effectLst/>
                <a:latin typeface="+mn-lt"/>
                <a:ea typeface="+mn-ea"/>
                <a:cs typeface="+mn-cs"/>
              </a:rPr>
              <a:t>moving VMware workloads to Azure, and that starts with an assessment, architecting the supporting infrastructure, and migrating the systems over to Azure.</a:t>
            </a:r>
            <a:endParaRPr lang="en-US" sz="1800" dirty="0" smtClean="0">
              <a:solidFill>
                <a:srgbClr val="00568D"/>
              </a:solidFill>
              <a:latin typeface="+mn-lt"/>
            </a:endParaRPr>
          </a:p>
          <a:p>
            <a:pPr lvl="1">
              <a:buFont typeface="Wingdings" panose="05000000000000000000" pitchFamily="2" charset="2"/>
              <a:buChar char="Ø"/>
            </a:pPr>
            <a:r>
              <a:rPr lang="en-US" sz="1800" dirty="0" smtClean="0">
                <a:solidFill>
                  <a:srgbClr val="00568D"/>
                </a:solidFill>
                <a:latin typeface="+mn-lt"/>
              </a:rPr>
              <a:t>On </a:t>
            </a:r>
            <a:r>
              <a:rPr lang="en-US" sz="1800" dirty="0" err="1" smtClean="0">
                <a:solidFill>
                  <a:srgbClr val="00568D"/>
                </a:solidFill>
                <a:latin typeface="+mn-lt"/>
              </a:rPr>
              <a:t>Prem</a:t>
            </a:r>
            <a:r>
              <a:rPr lang="en-US" sz="1800" baseline="0" dirty="0" smtClean="0">
                <a:solidFill>
                  <a:srgbClr val="00568D"/>
                </a:solidFill>
                <a:latin typeface="+mn-lt"/>
              </a:rPr>
              <a:t> to Azure Cloud</a:t>
            </a:r>
          </a:p>
          <a:p>
            <a:pPr lvl="2">
              <a:buFont typeface="Wingdings" panose="05000000000000000000" pitchFamily="2" charset="2"/>
              <a:buChar char="Ø"/>
            </a:pPr>
            <a:r>
              <a:rPr lang="en-US" sz="1200" kern="1200" dirty="0" smtClean="0">
                <a:solidFill>
                  <a:schemeClr val="tx1"/>
                </a:solidFill>
                <a:effectLst/>
                <a:latin typeface="+mn-lt"/>
                <a:ea typeface="+mn-ea"/>
                <a:cs typeface="+mn-cs"/>
              </a:rPr>
              <a:t>we can work with your end customers and help them migrate their on-</a:t>
            </a:r>
            <a:r>
              <a:rPr lang="en-US" sz="1200" kern="1200" dirty="0" err="1" smtClean="0">
                <a:solidFill>
                  <a:schemeClr val="tx1"/>
                </a:solidFill>
                <a:effectLst/>
                <a:latin typeface="+mn-lt"/>
                <a:ea typeface="+mn-ea"/>
                <a:cs typeface="+mn-cs"/>
              </a:rPr>
              <a:t>prem</a:t>
            </a:r>
            <a:r>
              <a:rPr lang="en-US" sz="1200" kern="1200" dirty="0" smtClean="0">
                <a:solidFill>
                  <a:schemeClr val="tx1"/>
                </a:solidFill>
                <a:effectLst/>
                <a:latin typeface="+mn-lt"/>
                <a:ea typeface="+mn-ea"/>
                <a:cs typeface="+mn-cs"/>
              </a:rPr>
              <a:t> apps up to Azure.  This can be as simple porting the workload directly to a VM running in Azure or assessing an</a:t>
            </a:r>
            <a:r>
              <a:rPr lang="en-US" sz="1200" kern="1200" baseline="0" dirty="0" smtClean="0">
                <a:solidFill>
                  <a:schemeClr val="tx1"/>
                </a:solidFill>
                <a:effectLst/>
                <a:latin typeface="+mn-lt"/>
                <a:ea typeface="+mn-ea"/>
                <a:cs typeface="+mn-cs"/>
              </a:rPr>
              <a:t> application and them modernizing it to move into the cloud</a:t>
            </a:r>
            <a:endParaRPr lang="en-US" sz="1800" baseline="0" dirty="0" smtClean="0">
              <a:solidFill>
                <a:srgbClr val="00568D"/>
              </a:solidFill>
              <a:latin typeface="+mn-lt"/>
            </a:endParaRPr>
          </a:p>
          <a:p>
            <a:pPr lvl="1">
              <a:buFont typeface="Wingdings" panose="05000000000000000000" pitchFamily="2" charset="2"/>
              <a:buChar char="Ø"/>
            </a:pPr>
            <a:r>
              <a:rPr lang="en-US" sz="1800" baseline="0" dirty="0" smtClean="0">
                <a:solidFill>
                  <a:srgbClr val="00568D"/>
                </a:solidFill>
                <a:latin typeface="+mn-lt"/>
              </a:rPr>
              <a:t>Azure EA/PAYG to CSP</a:t>
            </a:r>
          </a:p>
          <a:p>
            <a:pPr lvl="2">
              <a:buFont typeface="Wingdings" panose="05000000000000000000" pitchFamily="2" charset="2"/>
              <a:buChar char="Ø"/>
            </a:pPr>
            <a:r>
              <a:rPr lang="en-US" sz="1200" kern="1200" dirty="0" smtClean="0">
                <a:solidFill>
                  <a:schemeClr val="tx1"/>
                </a:solidFill>
                <a:effectLst/>
                <a:latin typeface="+mn-lt"/>
                <a:ea typeface="+mn-ea"/>
                <a:cs typeface="+mn-cs"/>
              </a:rPr>
              <a:t>customer have existing workloads on EA, PAYG, or Open subs and you want to move them over to CSP.  Instead of just migrating the VM workloads, we are looking at migrating all the existing resources</a:t>
            </a:r>
            <a:endParaRPr lang="en-US" sz="1800" dirty="0" smtClean="0">
              <a:solidFill>
                <a:srgbClr val="00568D"/>
              </a:solidFill>
              <a:latin typeface="+mn-lt"/>
            </a:endParaRPr>
          </a:p>
          <a:p>
            <a:pPr lvl="1">
              <a:buFont typeface="Wingdings" panose="05000000000000000000" pitchFamily="2" charset="2"/>
              <a:buChar char="Ø"/>
            </a:pPr>
            <a:r>
              <a:rPr lang="en-US" sz="1800" dirty="0" smtClean="0">
                <a:solidFill>
                  <a:srgbClr val="00568D"/>
                </a:solidFill>
                <a:latin typeface="+mn-lt"/>
              </a:rPr>
              <a:t>DB </a:t>
            </a:r>
            <a:r>
              <a:rPr lang="en-US" sz="1800" dirty="0" smtClean="0">
                <a:solidFill>
                  <a:srgbClr val="00568D"/>
                </a:solidFill>
                <a:latin typeface="+mn-lt"/>
                <a:sym typeface="Wingdings" panose="05000000000000000000" pitchFamily="2" charset="2"/>
              </a:rPr>
              <a:t> DB including Old to New and Cross Platform Migration</a:t>
            </a:r>
            <a:endParaRPr lang="en-US" sz="1800" dirty="0" smtClean="0">
              <a:solidFill>
                <a:srgbClr val="00568D"/>
              </a:solidFill>
              <a:latin typeface="+mn-lt"/>
            </a:endParaRPr>
          </a:p>
          <a:p>
            <a:pPr lvl="2">
              <a:buFont typeface="Wingdings" panose="05000000000000000000" pitchFamily="2" charset="2"/>
              <a:buChar char="q"/>
            </a:pPr>
            <a:r>
              <a:rPr lang="en-US" sz="1600" dirty="0" smtClean="0">
                <a:solidFill>
                  <a:srgbClr val="00568D"/>
                </a:solidFill>
                <a:latin typeface="+mn-lt"/>
              </a:rPr>
              <a:t>Database upgrade / lift and shift </a:t>
            </a:r>
          </a:p>
          <a:p>
            <a:pPr lvl="2">
              <a:buFont typeface="Wingdings" panose="05000000000000000000" pitchFamily="2" charset="2"/>
              <a:buChar char="q"/>
            </a:pPr>
            <a:r>
              <a:rPr lang="en-US" sz="1600" dirty="0" smtClean="0">
                <a:solidFill>
                  <a:srgbClr val="00568D"/>
                </a:solidFill>
                <a:latin typeface="+mn-lt"/>
              </a:rPr>
              <a:t>Database cross-platform migration</a:t>
            </a:r>
          </a:p>
          <a:p>
            <a:pPr lvl="2">
              <a:buFont typeface="Wingdings" panose="05000000000000000000" pitchFamily="2" charset="2"/>
              <a:buChar char="q"/>
            </a:pPr>
            <a:r>
              <a:rPr lang="en-US" sz="1200" kern="1200" dirty="0" smtClean="0">
                <a:solidFill>
                  <a:schemeClr val="tx1"/>
                </a:solidFill>
                <a:effectLst/>
                <a:latin typeface="+mn-lt"/>
                <a:ea typeface="+mn-ea"/>
                <a:cs typeface="+mn-cs"/>
              </a:rPr>
              <a:t>We’ve had customers that want to consider moving their on-premises databases from either physical or virtual machines to Infrastructure-as-a-Service (IaaS) machines, and we’ve also seen examples where they want to skip the VM altogether and try out Azure SQL Database, which is a Platform-as-a-Service (</a:t>
            </a:r>
            <a:r>
              <a:rPr lang="en-US" sz="1200" kern="1200" dirty="0" err="1" smtClean="0">
                <a:solidFill>
                  <a:schemeClr val="tx1"/>
                </a:solidFill>
                <a:effectLst/>
                <a:latin typeface="+mn-lt"/>
                <a:ea typeface="+mn-ea"/>
                <a:cs typeface="+mn-cs"/>
              </a:rPr>
              <a:t>Paas</a:t>
            </a:r>
            <a:r>
              <a:rPr lang="en-US" sz="1200" kern="1200" dirty="0" smtClean="0">
                <a:solidFill>
                  <a:schemeClr val="tx1"/>
                </a:solidFill>
                <a:effectLst/>
                <a:latin typeface="+mn-lt"/>
                <a:ea typeface="+mn-ea"/>
                <a:cs typeface="+mn-cs"/>
              </a:rPr>
              <a:t>) model where Microsoft handles all the underlying infrastructure pieces.</a:t>
            </a:r>
            <a:endParaRPr lang="en-US" sz="18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Application Development Integration</a:t>
            </a:r>
          </a:p>
          <a:p>
            <a:pPr lvl="1">
              <a:buFont typeface="Wingdings" panose="05000000000000000000" pitchFamily="2" charset="2"/>
              <a:buChar char="Ø"/>
            </a:pPr>
            <a:r>
              <a:rPr lang="en-US" sz="1200" kern="1200" dirty="0" smtClean="0">
                <a:solidFill>
                  <a:schemeClr val="tx1"/>
                </a:solidFill>
                <a:effectLst/>
                <a:latin typeface="+mn-lt"/>
                <a:ea typeface="+mn-ea"/>
                <a:cs typeface="+mn-cs"/>
              </a:rPr>
              <a:t>This includes evaluating your existing application portfolio to determine if your on-</a:t>
            </a:r>
            <a:r>
              <a:rPr lang="en-US" sz="1200" kern="1200" dirty="0" err="1" smtClean="0">
                <a:solidFill>
                  <a:schemeClr val="tx1"/>
                </a:solidFill>
                <a:effectLst/>
                <a:latin typeface="+mn-lt"/>
                <a:ea typeface="+mn-ea"/>
                <a:cs typeface="+mn-cs"/>
              </a:rPr>
              <a:t>prem</a:t>
            </a:r>
            <a:r>
              <a:rPr lang="en-US" sz="1200" kern="1200" dirty="0" smtClean="0">
                <a:solidFill>
                  <a:schemeClr val="tx1"/>
                </a:solidFill>
                <a:effectLst/>
                <a:latin typeface="+mn-lt"/>
                <a:ea typeface="+mn-ea"/>
                <a:cs typeface="+mn-cs"/>
              </a:rPr>
              <a:t> apps are ‘Cloud Ready’.  If not, we would like to get our developers plugged in to help modernize an application and move it to </a:t>
            </a:r>
            <a:r>
              <a:rPr lang="en-US" sz="1200" kern="1200" dirty="0" err="1" smtClean="0">
                <a:solidFill>
                  <a:schemeClr val="tx1"/>
                </a:solidFill>
                <a:effectLst/>
                <a:latin typeface="+mn-lt"/>
                <a:ea typeface="+mn-ea"/>
                <a:cs typeface="+mn-cs"/>
              </a:rPr>
              <a:t>Iaas</a:t>
            </a:r>
            <a:r>
              <a:rPr lang="en-US" sz="1200" kern="1200" dirty="0" smtClean="0">
                <a:solidFill>
                  <a:schemeClr val="tx1"/>
                </a:solidFill>
                <a:effectLst/>
                <a:latin typeface="+mn-lt"/>
                <a:ea typeface="+mn-ea"/>
                <a:cs typeface="+mn-cs"/>
              </a:rPr>
              <a:t>, Web apps (</a:t>
            </a:r>
            <a:r>
              <a:rPr lang="en-US" sz="1200" kern="1200" dirty="0" err="1" smtClean="0">
                <a:solidFill>
                  <a:schemeClr val="tx1"/>
                </a:solidFill>
                <a:effectLst/>
                <a:latin typeface="+mn-lt"/>
                <a:ea typeface="+mn-ea"/>
                <a:cs typeface="+mn-cs"/>
              </a:rPr>
              <a:t>Paas</a:t>
            </a:r>
            <a:r>
              <a:rPr lang="en-US" sz="1200" kern="1200" dirty="0" smtClean="0">
                <a:solidFill>
                  <a:schemeClr val="tx1"/>
                </a:solidFill>
                <a:effectLst/>
                <a:latin typeface="+mn-lt"/>
                <a:ea typeface="+mn-ea"/>
                <a:cs typeface="+mn-cs"/>
              </a:rPr>
              <a:t>), or Containers.</a:t>
            </a:r>
            <a:endParaRPr lang="en-US" sz="1800" dirty="0" smtClean="0">
              <a:solidFill>
                <a:srgbClr val="00568D"/>
              </a:solidFill>
              <a:latin typeface="+mn-lt"/>
            </a:endParaRPr>
          </a:p>
          <a:p>
            <a:pPr lvl="1">
              <a:buFont typeface="Wingdings" panose="05000000000000000000" pitchFamily="2" charset="2"/>
              <a:buChar char="Ø"/>
            </a:pPr>
            <a:r>
              <a:rPr lang="en-US" sz="1800" dirty="0" smtClean="0">
                <a:solidFill>
                  <a:srgbClr val="00568D"/>
                </a:solidFill>
                <a:latin typeface="+mn-lt"/>
              </a:rPr>
              <a:t>Azure Container Service</a:t>
            </a:r>
          </a:p>
          <a:p>
            <a:pPr lvl="1">
              <a:buFont typeface="Wingdings" panose="05000000000000000000" pitchFamily="2" charset="2"/>
              <a:buChar char="Ø"/>
            </a:pPr>
            <a:r>
              <a:rPr lang="en-US" sz="1800" dirty="0" smtClean="0">
                <a:solidFill>
                  <a:srgbClr val="00568D"/>
                </a:solidFill>
                <a:latin typeface="+mn-lt"/>
              </a:rPr>
              <a:t>Azure</a:t>
            </a:r>
            <a:r>
              <a:rPr lang="en-US" sz="1800" baseline="0" dirty="0" smtClean="0">
                <a:solidFill>
                  <a:srgbClr val="00568D"/>
                </a:solidFill>
                <a:latin typeface="+mn-lt"/>
              </a:rPr>
              <a:t> Kubernetes Service</a:t>
            </a:r>
          </a:p>
          <a:p>
            <a:pPr lvl="1">
              <a:buFont typeface="Wingdings" panose="05000000000000000000" pitchFamily="2" charset="2"/>
              <a:buChar char="Ø"/>
            </a:pPr>
            <a:endParaRPr lang="en-US" sz="18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Optimization</a:t>
            </a:r>
          </a:p>
          <a:p>
            <a:pPr lvl="1">
              <a:buFont typeface="Wingdings" panose="05000000000000000000" pitchFamily="2" charset="2"/>
              <a:buChar char="Ø"/>
            </a:pPr>
            <a:r>
              <a:rPr lang="en-US" sz="1800" dirty="0" smtClean="0">
                <a:solidFill>
                  <a:srgbClr val="00568D"/>
                </a:solidFill>
                <a:latin typeface="+mn-lt"/>
              </a:rPr>
              <a:t> </a:t>
            </a:r>
            <a:r>
              <a:rPr lang="en-US" sz="1800" dirty="0" err="1" smtClean="0">
                <a:solidFill>
                  <a:srgbClr val="00568D"/>
                </a:solidFill>
                <a:latin typeface="+mn-lt"/>
              </a:rPr>
              <a:t>Runbook</a:t>
            </a:r>
            <a:r>
              <a:rPr lang="en-US" sz="1800" dirty="0" smtClean="0">
                <a:solidFill>
                  <a:srgbClr val="00568D"/>
                </a:solidFill>
                <a:latin typeface="+mn-lt"/>
              </a:rPr>
              <a:t> Automation</a:t>
            </a:r>
            <a:r>
              <a:rPr lang="en-US" sz="1800" baseline="0" dirty="0" smtClean="0">
                <a:solidFill>
                  <a:srgbClr val="00568D"/>
                </a:solidFill>
                <a:latin typeface="+mn-lt"/>
              </a:rPr>
              <a:t> – PS scripts to automate infrastructure </a:t>
            </a:r>
            <a:r>
              <a:rPr lang="en-US" sz="1800" baseline="0" dirty="0" err="1" smtClean="0">
                <a:solidFill>
                  <a:srgbClr val="00568D"/>
                </a:solidFill>
                <a:latin typeface="+mn-lt"/>
              </a:rPr>
              <a:t>taks</a:t>
            </a:r>
            <a:endParaRPr lang="en-US" sz="1800" baseline="0" dirty="0" smtClean="0">
              <a:solidFill>
                <a:srgbClr val="00568D"/>
              </a:solidFill>
              <a:latin typeface="+mn-lt"/>
            </a:endParaRPr>
          </a:p>
          <a:p>
            <a:pPr lvl="1">
              <a:buFont typeface="Wingdings" panose="05000000000000000000" pitchFamily="2" charset="2"/>
              <a:buChar char="Ø"/>
            </a:pPr>
            <a:endParaRPr lang="en-US" sz="18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Other talking points:</a:t>
            </a:r>
          </a:p>
          <a:p>
            <a:pPr lvl="1">
              <a:buFont typeface="Wingdings" panose="05000000000000000000" pitchFamily="2" charset="2"/>
              <a:buChar char="Ø"/>
            </a:pPr>
            <a:r>
              <a:rPr lang="en-US" sz="1200" b="0" kern="1200" dirty="0" smtClean="0">
                <a:solidFill>
                  <a:schemeClr val="tx1"/>
                </a:solidFill>
                <a:effectLst/>
                <a:latin typeface="+mn-lt"/>
                <a:ea typeface="+mn-ea"/>
                <a:cs typeface="+mn-cs"/>
              </a:rPr>
              <a:t>Remote Desktop Service (RDS)</a:t>
            </a:r>
            <a:r>
              <a:rPr lang="en-US" sz="1200" kern="1200" dirty="0" smtClean="0">
                <a:solidFill>
                  <a:schemeClr val="tx1"/>
                </a:solidFill>
                <a:effectLst/>
                <a:latin typeface="+mn-lt"/>
                <a:ea typeface="+mn-ea"/>
                <a:cs typeface="+mn-cs"/>
              </a:rPr>
              <a:t> – Deploying RDS solutions for customers that want virtualized desktops and/or terminal sessions hosted in Azure</a:t>
            </a:r>
            <a:endParaRPr lang="en-US" sz="1800" dirty="0" smtClean="0">
              <a:solidFill>
                <a:srgbClr val="00568D"/>
              </a:solidFill>
              <a:latin typeface="+mn-lt"/>
            </a:endParaRPr>
          </a:p>
          <a:p>
            <a:pPr lvl="1">
              <a:buFont typeface="Wingdings" panose="05000000000000000000" pitchFamily="2" charset="2"/>
              <a:buChar char="Ø"/>
            </a:pPr>
            <a:r>
              <a:rPr lang="en-US" sz="1200" kern="1200" dirty="0" smtClean="0">
                <a:solidFill>
                  <a:schemeClr val="tx1"/>
                </a:solidFill>
                <a:effectLst/>
                <a:latin typeface="+mn-lt"/>
                <a:ea typeface="+mn-ea"/>
                <a:cs typeface="+mn-cs"/>
              </a:rPr>
              <a:t>Application Modernization</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This type of activity includes an assessment process to evaluate your existing applications and it includes the services activities to then upgrade an app and move it into Azure</a:t>
            </a:r>
          </a:p>
          <a:p>
            <a:pPr lvl="1">
              <a:buFont typeface="Wingdings" panose="05000000000000000000" pitchFamily="2" charset="2"/>
              <a:buChar char="Ø"/>
            </a:pPr>
            <a:r>
              <a:rPr lang="en-US" sz="1800" dirty="0" smtClean="0">
                <a:solidFill>
                  <a:srgbClr val="00568D"/>
                </a:solidFill>
                <a:latin typeface="+mn-lt"/>
              </a:rPr>
              <a:t>Cost Analysis – Cloud Migration ROI Calculator</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Tech Data is working on a Cloud Migration ROI Calculator that can help you calculate the expected return on investment for moving existing Azure workloads to CSP.  There are a few things to note here:</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This calculator is only for existing Azure workloads moving to CSP</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The calculator assumes a minimum $1,000 MRR on the subscription (we can do migrations less than $1k/month)</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The calculator isn’t going to give you the exact price because every migration is different – especially if you factor in complexities like ASM to ARM upgrades, managed disks, etc.  </a:t>
            </a:r>
          </a:p>
          <a:p>
            <a:pPr lvl="2">
              <a:buFont typeface="Wingdings" panose="05000000000000000000" pitchFamily="2" charset="2"/>
              <a:buChar char="Ø"/>
            </a:pPr>
            <a:r>
              <a:rPr lang="en-US" sz="1200" kern="1200" dirty="0" smtClean="0">
                <a:solidFill>
                  <a:schemeClr val="tx1"/>
                </a:solidFill>
                <a:effectLst/>
                <a:latin typeface="+mn-lt"/>
                <a:ea typeface="+mn-ea"/>
                <a:cs typeface="+mn-cs"/>
              </a:rPr>
              <a:t>The idea behind the calculator is you plug in your numbers and it will show you how long it will take to make up the migration cost (by the way you can potentially get MS to help fund the migration) and how much you can make by switching over to CSP in the first year, second year, etc. </a:t>
            </a:r>
            <a:endParaRPr lang="en-US" sz="1800" dirty="0" smtClean="0">
              <a:solidFill>
                <a:srgbClr val="00568D"/>
              </a:solidFill>
              <a:latin typeface="+mn-lt"/>
            </a:endParaRPr>
          </a:p>
          <a:p>
            <a:pPr>
              <a:buFont typeface="Wingdings" panose="05000000000000000000" pitchFamily="2" charset="2"/>
              <a:buChar char="Ø"/>
            </a:pPr>
            <a:r>
              <a:rPr lang="en-US" sz="1800" dirty="0" smtClean="0">
                <a:solidFill>
                  <a:srgbClr val="00568D"/>
                </a:solidFill>
                <a:latin typeface="+mn-lt"/>
              </a:rPr>
              <a:t>Data </a:t>
            </a:r>
            <a:r>
              <a:rPr lang="en-US" sz="1800" dirty="0" smtClean="0">
                <a:solidFill>
                  <a:srgbClr val="00568D"/>
                </a:solidFill>
                <a:latin typeface="+mn-lt"/>
                <a:sym typeface="Wingdings" panose="05000000000000000000" pitchFamily="2" charset="2"/>
              </a:rPr>
              <a:t> Data Migration / Translation / Archival</a:t>
            </a:r>
            <a:endParaRPr lang="en-US" sz="1800" dirty="0" smtClean="0">
              <a:solidFill>
                <a:srgbClr val="00568D"/>
              </a:solidFill>
              <a:latin typeface="+mn-lt"/>
            </a:endParaRPr>
          </a:p>
          <a:p>
            <a:pPr lvl="1">
              <a:buFont typeface="Wingdings" panose="05000000000000000000" pitchFamily="2" charset="2"/>
              <a:buChar char="q"/>
            </a:pPr>
            <a:r>
              <a:rPr lang="en-US" sz="1533" dirty="0" smtClean="0">
                <a:solidFill>
                  <a:srgbClr val="00568D"/>
                </a:solidFill>
                <a:latin typeface="+mn-lt"/>
              </a:rPr>
              <a:t>Migration of </a:t>
            </a:r>
            <a:r>
              <a:rPr lang="en-US" sz="1533" dirty="0" err="1" smtClean="0">
                <a:solidFill>
                  <a:srgbClr val="00568D"/>
                </a:solidFill>
                <a:latin typeface="+mn-lt"/>
              </a:rPr>
              <a:t>on-premise</a:t>
            </a:r>
            <a:r>
              <a:rPr lang="en-US" sz="1533" dirty="0" smtClean="0">
                <a:solidFill>
                  <a:srgbClr val="00568D"/>
                </a:solidFill>
                <a:latin typeface="+mn-lt"/>
              </a:rPr>
              <a:t> application data to Azure or hybrid cloud solutions using Tech Data IP</a:t>
            </a:r>
          </a:p>
          <a:p>
            <a:pPr lvl="1">
              <a:buFont typeface="Wingdings" panose="05000000000000000000" pitchFamily="2" charset="2"/>
              <a:buChar char="q"/>
            </a:pPr>
            <a:r>
              <a:rPr lang="en-US" sz="1533" dirty="0" smtClean="0">
                <a:solidFill>
                  <a:srgbClr val="00568D"/>
                </a:solidFill>
                <a:latin typeface="+mn-lt"/>
              </a:rPr>
              <a:t>Provision VPN or direct Virtual Network Gateway connections to Azure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5E33B-BC06-473D-A5F5-50AF4F330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51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10</a:t>
            </a:fld>
            <a:endParaRPr lang="en-US"/>
          </a:p>
        </p:txBody>
      </p:sp>
    </p:spTree>
    <p:extLst>
      <p:ext uri="{BB962C8B-B14F-4D97-AF65-F5344CB8AC3E}">
        <p14:creationId xmlns:p14="http://schemas.microsoft.com/office/powerpoint/2010/main" val="118439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333594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6E9DE-FCC4-FE4A-B9C3-8C49F4E357E6}"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280172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worry about knowing it all up front.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what you learn from your interviews with business stakeholders and use it to dive deeper, do research, and ask follow up questions.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Security is a process, not an end state, and a comprehensive security approach will evolve as the business does.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more you engage with the business on their needs, the better you’ll be able to meet their goals, be the trusted advisor, and uncover additional opportunities for revenue growth.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6E9DE-FCC4-FE4A-B9C3-8C49F4E357E6}"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36637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9.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9.png"/></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4.xml"/><Relationship Id="rId4" Type="http://schemas.openxmlformats.org/officeDocument/2006/relationships/image" Target="../media/image16.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5.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6.xml"/><Relationship Id="rId4" Type="http://schemas.openxmlformats.org/officeDocument/2006/relationships/image" Target="../media/image16.pn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65076"/>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405750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116850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366983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90987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98646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02673291"/>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8405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Tree>
    <p:extLst>
      <p:ext uri="{BB962C8B-B14F-4D97-AF65-F5344CB8AC3E}">
        <p14:creationId xmlns:p14="http://schemas.microsoft.com/office/powerpoint/2010/main" val="3262986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2894712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654204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963641" cy="731838"/>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742490" y="2643102"/>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4640854" y="2219553"/>
            <a:ext cx="2910292" cy="731838"/>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33400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941165" y="2239962"/>
            <a:ext cx="2906783" cy="713616"/>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832452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264269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strVal val="#ppt_w+.3"/>
                                          </p:val>
                                        </p:tav>
                                        <p:tav tm="100000">
                                          <p:val>
                                            <p:strVal val="#ppt_w"/>
                                          </p:val>
                                        </p:tav>
                                      </p:tavLst>
                                    </p:anim>
                                    <p:anim calcmode="lin" valueType="num">
                                      <p:cBhvr>
                                        <p:cTn id="21" dur="1000" fill="hold"/>
                                        <p:tgtEl>
                                          <p:spTgt spid="34"/>
                                        </p:tgtEl>
                                        <p:attrNameLst>
                                          <p:attrName>ppt_h</p:attrName>
                                        </p:attrNameLst>
                                      </p:cBhvr>
                                      <p:tavLst>
                                        <p:tav tm="0">
                                          <p:val>
                                            <p:strVal val="#ppt_h"/>
                                          </p:val>
                                        </p:tav>
                                        <p:tav tm="100000">
                                          <p:val>
                                            <p:strVal val="#ppt_h"/>
                                          </p:val>
                                        </p:tav>
                                      </p:tavLst>
                                    </p:anim>
                                    <p:animEffect transition="in" filter="fade">
                                      <p:cBhvr>
                                        <p:cTn id="22" dur="1000"/>
                                        <p:tgtEl>
                                          <p:spTgt spid="3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3"/>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27400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spTree>
    <p:extLst>
      <p:ext uri="{BB962C8B-B14F-4D97-AF65-F5344CB8AC3E}">
        <p14:creationId xmlns:p14="http://schemas.microsoft.com/office/powerpoint/2010/main" val="356677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053424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pPr fontAlgn="base">
              <a:spcBef>
                <a:spcPct val="0"/>
              </a:spcBef>
              <a:spcAft>
                <a:spcPct val="0"/>
              </a:spcAft>
            </a:pPr>
            <a:r>
              <a:rPr lang="en-US" dirty="0" smtClean="0">
                <a:solidFill>
                  <a:srgbClr val="212121"/>
                </a:solidFill>
                <a:cs typeface="Arial" charset="0"/>
              </a:rPr>
              <a:t>Cloud Sprawl</a:t>
            </a:r>
            <a:endParaRPr lang="en-US" dirty="0">
              <a:solidFill>
                <a:srgbClr val="212121"/>
              </a:solidFill>
              <a:cs typeface="Arial" charset="0"/>
            </a:endParaRPr>
          </a:p>
        </p:txBody>
      </p:sp>
      <p:sp>
        <p:nvSpPr>
          <p:cNvPr id="19" name="TextBox 18"/>
          <p:cNvSpPr txBox="1"/>
          <p:nvPr userDrawn="1"/>
        </p:nvSpPr>
        <p:spPr>
          <a:xfrm>
            <a:off x="940212" y="3829235"/>
            <a:ext cx="1448455" cy="369332"/>
          </a:xfrm>
          <a:prstGeom prst="rect">
            <a:avLst/>
          </a:prstGeom>
          <a:noFill/>
        </p:spPr>
        <p:txBody>
          <a:bodyPr wrap="square" rtlCol="0">
            <a:spAutoFit/>
          </a:bodyPr>
          <a:lstStyle/>
          <a:p>
            <a:pPr fontAlgn="base">
              <a:spcBef>
                <a:spcPct val="0"/>
              </a:spcBef>
              <a:spcAft>
                <a:spcPct val="0"/>
              </a:spcAft>
            </a:pPr>
            <a:r>
              <a:rPr lang="en-US" dirty="0" smtClean="0">
                <a:solidFill>
                  <a:srgbClr val="212121"/>
                </a:solidFill>
                <a:cs typeface="Arial" charset="0"/>
              </a:rPr>
              <a:t>Shadow IT</a:t>
            </a:r>
            <a:endParaRPr lang="en-US" dirty="0">
              <a:solidFill>
                <a:srgbClr val="212121"/>
              </a:solidFill>
              <a:cs typeface="Arial" charset="0"/>
            </a:endParaRP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fontAlgn="base">
              <a:spcBef>
                <a:spcPct val="0"/>
              </a:spcBef>
              <a:spcAft>
                <a:spcPct val="0"/>
              </a:spcAft>
            </a:pPr>
            <a:r>
              <a:rPr lang="en-US" dirty="0" smtClean="0">
                <a:solidFill>
                  <a:srgbClr val="212121"/>
                </a:solidFill>
                <a:cs typeface="Arial" charset="0"/>
              </a:rPr>
              <a:t>AWS Reserved Instances</a:t>
            </a:r>
            <a:endParaRPr lang="en-US" dirty="0">
              <a:solidFill>
                <a:srgbClr val="212121"/>
              </a:solidFill>
              <a:cs typeface="Arial"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956313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9096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41624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542596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97636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148293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973080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090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299181"/>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68185"/>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9745499"/>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549480"/>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57556382"/>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52445302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289692528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8784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fontAlgn="base">
              <a:spcBef>
                <a:spcPct val="0"/>
              </a:spcBef>
              <a:spcAft>
                <a:spcPct val="0"/>
              </a:spcAft>
            </a:pPr>
            <a:fld id="{425404F2-BE9A-4460-8815-8F645183555F}" type="datetimeFigureOut">
              <a:rPr lang="en-US" smtClean="0">
                <a:solidFill>
                  <a:srgbClr val="212121"/>
                </a:solidFill>
                <a:latin typeface="Helvetica Neue" pitchFamily="2" charset="0"/>
                <a:cs typeface="Arial" charset="0"/>
              </a:rPr>
              <a:pPr fontAlgn="base">
                <a:spcBef>
                  <a:spcPct val="0"/>
                </a:spcBef>
                <a:spcAft>
                  <a:spcPct val="0"/>
                </a:spcAft>
              </a:pPr>
              <a:t>3/13/2019</a:t>
            </a:fld>
            <a:endParaRPr lang="en-US">
              <a:solidFill>
                <a:srgbClr val="212121"/>
              </a:solidFill>
              <a:latin typeface="Helvetica Neue" pitchFamily="2" charset="0"/>
              <a:cs typeface="Arial" charset="0"/>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a:solidFill>
                <a:srgbClr val="212121"/>
              </a:solidFill>
              <a:latin typeface="Helvetica Neue" pitchFamily="2" charset="0"/>
              <a:cs typeface="Arial" charset="0"/>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fontAlgn="base">
              <a:spcBef>
                <a:spcPct val="0"/>
              </a:spcBef>
              <a:spcAft>
                <a:spcPct val="0"/>
              </a:spcAft>
            </a:pPr>
            <a:fld id="{96E69268-9C8B-4EBF-A9EE-DC5DC2D48DC3}" type="slidenum">
              <a:rPr lang="en-US" smtClean="0">
                <a:solidFill>
                  <a:srgbClr val="212121"/>
                </a:solidFill>
                <a:latin typeface="Helvetica Neue" pitchFamily="2" charset="0"/>
                <a:cs typeface="Arial" charset="0"/>
              </a:rPr>
              <a:pPr fontAlgn="base">
                <a:spcBef>
                  <a:spcPct val="0"/>
                </a:spcBef>
                <a:spcAft>
                  <a:spcPct val="0"/>
                </a:spcAft>
              </a:pPr>
              <a:t>‹#›</a:t>
            </a:fld>
            <a:endParaRPr lang="en-US">
              <a:solidFill>
                <a:srgbClr val="212121"/>
              </a:solidFill>
              <a:latin typeface="Helvetica Neue" pitchFamily="2" charset="0"/>
              <a:cs typeface="Arial" charset="0"/>
            </a:endParaRPr>
          </a:p>
        </p:txBody>
      </p:sp>
    </p:spTree>
    <p:extLst>
      <p:ext uri="{BB962C8B-B14F-4D97-AF65-F5344CB8AC3E}">
        <p14:creationId xmlns:p14="http://schemas.microsoft.com/office/powerpoint/2010/main" val="359014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249267008"/>
      </p:ext>
    </p:extLst>
  </p:cSld>
  <p:clrMapOvr>
    <a:masterClrMapping/>
  </p:clrMapOvr>
  <p:transition spd="med" advClick="0">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405284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50967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9531338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17815440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17126740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48618605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44648964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72247701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52124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fld id="{C764DE79-268F-4C1A-8933-263129D2AF90}" type="datetimeFigureOut">
              <a:rPr lang="en-US" smtClean="0">
                <a:solidFill>
                  <a:srgbClr val="212121"/>
                </a:solidFill>
                <a:latin typeface="Helvetica Neue" pitchFamily="2" charset="0"/>
                <a:cs typeface="Arial" charset="0"/>
              </a:rPr>
              <a:pPr fontAlgn="base">
                <a:spcBef>
                  <a:spcPct val="0"/>
                </a:spcBef>
                <a:spcAft>
                  <a:spcPct val="0"/>
                </a:spcAft>
              </a:pPr>
              <a:t>3/13/2019</a:t>
            </a:fld>
            <a:endParaRPr lang="en-US" dirty="0">
              <a:solidFill>
                <a:srgbClr val="212121"/>
              </a:solidFill>
              <a:latin typeface="Helvetica Neue" pitchFamily="2" charset="0"/>
              <a:cs typeface="Arial" charset="0"/>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dirty="0">
              <a:solidFill>
                <a:srgbClr val="212121"/>
              </a:solidFill>
              <a:latin typeface="Helvetica Neue" pitchFamily="2" charset="0"/>
              <a:cs typeface="Arial" charset="0"/>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fontAlgn="base">
              <a:spcBef>
                <a:spcPct val="0"/>
              </a:spcBef>
              <a:spcAft>
                <a:spcPct val="0"/>
              </a:spcAft>
            </a:pPr>
            <a:r>
              <a:rPr lang="en-US" smtClean="0">
                <a:solidFill>
                  <a:srgbClr val="212121"/>
                </a:solidFill>
                <a:latin typeface="Helvetica Neue" pitchFamily="2" charset="0"/>
                <a:cs typeface="Arial" charset="0"/>
              </a:rPr>
              <a:t>  3 Simple Steps to MS CSP   </a:t>
            </a:r>
            <a:fld id="{48EFEC78-474E-4F82-9560-0B18600D68C3}" type="slidenum">
              <a:rPr lang="en-US" smtClean="0">
                <a:solidFill>
                  <a:srgbClr val="212121"/>
                </a:solidFill>
                <a:latin typeface="Helvetica Neue" pitchFamily="2" charset="0"/>
                <a:cs typeface="Arial" charset="0"/>
              </a:rPr>
              <a:pPr fontAlgn="base">
                <a:spcBef>
                  <a:spcPct val="0"/>
                </a:spcBef>
                <a:spcAft>
                  <a:spcPct val="0"/>
                </a:spcAft>
              </a:pPr>
              <a:t>‹#›</a:t>
            </a:fld>
            <a:endParaRPr lang="en-US" dirty="0">
              <a:solidFill>
                <a:srgbClr val="212121"/>
              </a:solidFill>
              <a:latin typeface="Helvetica Neue" pitchFamily="2" charset="0"/>
              <a:cs typeface="Arial" charset="0"/>
            </a:endParaRPr>
          </a:p>
        </p:txBody>
      </p:sp>
    </p:spTree>
    <p:extLst>
      <p:ext uri="{BB962C8B-B14F-4D97-AF65-F5344CB8AC3E}">
        <p14:creationId xmlns:p14="http://schemas.microsoft.com/office/powerpoint/2010/main" val="35811300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9678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701714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304509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707329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178766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459000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27278494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8980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48053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2274623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fontAlgn="base">
              <a:spcBef>
                <a:spcPct val="0"/>
              </a:spcBef>
              <a:spcAft>
                <a:spcPct val="0"/>
              </a:spcAft>
              <a:buFont typeface="Arial" panose="020B0604020202020204" pitchFamily="34" charset="0"/>
              <a:buChar char="•"/>
            </a:pPr>
            <a:endParaRPr lang="en-US" dirty="0">
              <a:solidFill>
                <a:prstClr val="white"/>
              </a:solidFill>
            </a:endParaRPr>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prstClr val="white"/>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prstClr val="white"/>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69285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2235199"/>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2235199"/>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2235199"/>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216143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78088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mage and grey">
    <p:bg>
      <p:bgPr>
        <a:solidFill>
          <a:schemeClr val="bg1">
            <a:alpha val="70000"/>
          </a:schemeClr>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1F65F503-919E-4C00-B7AC-DFE3A825F30E}"/>
              </a:ext>
            </a:extLst>
          </p:cNvPr>
          <p:cNvSpPr/>
          <p:nvPr userDrawn="1"/>
        </p:nvSpPr>
        <p:spPr>
          <a:xfrm>
            <a:off x="3449556" y="1447800"/>
            <a:ext cx="8742444" cy="5129209"/>
          </a:xfrm>
          <a:custGeom>
            <a:avLst/>
            <a:gdLst>
              <a:gd name="connsiteX0" fmla="*/ 1334560 w 8742444"/>
              <a:gd name="connsiteY0" fmla="*/ 716908 h 5129209"/>
              <a:gd name="connsiteX1" fmla="*/ 1343617 w 8742444"/>
              <a:gd name="connsiteY1" fmla="*/ 750175 h 5129209"/>
              <a:gd name="connsiteX2" fmla="*/ 1344202 w 8742444"/>
              <a:gd name="connsiteY2" fmla="*/ 753265 h 5129209"/>
              <a:gd name="connsiteX3" fmla="*/ 981852 w 8742444"/>
              <a:gd name="connsiteY3" fmla="*/ 0 h 5129209"/>
              <a:gd name="connsiteX4" fmla="*/ 8742444 w 8742444"/>
              <a:gd name="connsiteY4" fmla="*/ 0 h 5129209"/>
              <a:gd name="connsiteX5" fmla="*/ 8742444 w 8742444"/>
              <a:gd name="connsiteY5" fmla="*/ 5129209 h 5129209"/>
              <a:gd name="connsiteX6" fmla="*/ 0 w 8742444"/>
              <a:gd name="connsiteY6" fmla="*/ 5129209 h 5129209"/>
              <a:gd name="connsiteX7" fmla="*/ 0 w 8742444"/>
              <a:gd name="connsiteY7" fmla="*/ 5126522 h 5129209"/>
              <a:gd name="connsiteX8" fmla="*/ 55645 w 8742444"/>
              <a:gd name="connsiteY8" fmla="*/ 5126673 h 5129209"/>
              <a:gd name="connsiteX9" fmla="*/ 810239 w 8742444"/>
              <a:gd name="connsiteY9" fmla="*/ 4025703 h 5129209"/>
              <a:gd name="connsiteX10" fmla="*/ 823887 w 8742444"/>
              <a:gd name="connsiteY10" fmla="*/ 3996098 h 5129209"/>
              <a:gd name="connsiteX11" fmla="*/ 810454 w 8742444"/>
              <a:gd name="connsiteY11" fmla="*/ 4037310 h 5129209"/>
              <a:gd name="connsiteX12" fmla="*/ 750347 w 8742444"/>
              <a:gd name="connsiteY12" fmla="*/ 4188720 h 5129209"/>
              <a:gd name="connsiteX13" fmla="*/ 2178442 w 8742444"/>
              <a:gd name="connsiteY13" fmla="*/ 3020318 h 5129209"/>
              <a:gd name="connsiteX14" fmla="*/ 2435137 w 8742444"/>
              <a:gd name="connsiteY14" fmla="*/ 1994840 h 5129209"/>
              <a:gd name="connsiteX15" fmla="*/ 1314354 w 8742444"/>
              <a:gd name="connsiteY15" fmla="*/ 404813 h 5129209"/>
              <a:gd name="connsiteX16" fmla="*/ 1234815 w 8742444"/>
              <a:gd name="connsiteY16" fmla="*/ 404813 h 5129209"/>
              <a:gd name="connsiteX17" fmla="*/ 1264642 w 8742444"/>
              <a:gd name="connsiteY17" fmla="*/ 487634 h 5129209"/>
              <a:gd name="connsiteX18" fmla="*/ 1232516 w 8742444"/>
              <a:gd name="connsiteY18" fmla="*/ 405780 h 5129209"/>
              <a:gd name="connsiteX19" fmla="*/ 1076382 w 8742444"/>
              <a:gd name="connsiteY19" fmla="*/ 123920 h 51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2444" h="5129209">
                <a:moveTo>
                  <a:pt x="1334560" y="716908"/>
                </a:moveTo>
                <a:lnTo>
                  <a:pt x="1343617" y="750175"/>
                </a:lnTo>
                <a:lnTo>
                  <a:pt x="1344202" y="753265"/>
                </a:lnTo>
                <a:close/>
                <a:moveTo>
                  <a:pt x="981852" y="0"/>
                </a:moveTo>
                <a:lnTo>
                  <a:pt x="8742444" y="0"/>
                </a:lnTo>
                <a:lnTo>
                  <a:pt x="8742444" y="5129209"/>
                </a:lnTo>
                <a:lnTo>
                  <a:pt x="0" y="5129209"/>
                </a:lnTo>
                <a:lnTo>
                  <a:pt x="0" y="5126522"/>
                </a:lnTo>
                <a:lnTo>
                  <a:pt x="55645" y="5126673"/>
                </a:lnTo>
                <a:cubicBezTo>
                  <a:pt x="306347" y="4911399"/>
                  <a:pt x="576260" y="4514276"/>
                  <a:pt x="810239" y="4025703"/>
                </a:cubicBezTo>
                <a:lnTo>
                  <a:pt x="823887" y="3996098"/>
                </a:lnTo>
                <a:lnTo>
                  <a:pt x="810454" y="4037310"/>
                </a:lnTo>
                <a:cubicBezTo>
                  <a:pt x="791925" y="4088674"/>
                  <a:pt x="772040" y="4138697"/>
                  <a:pt x="750347" y="4188720"/>
                </a:cubicBezTo>
                <a:cubicBezTo>
                  <a:pt x="1578280" y="3910019"/>
                  <a:pt x="2022978" y="3556282"/>
                  <a:pt x="2178442" y="3020318"/>
                </a:cubicBezTo>
                <a:cubicBezTo>
                  <a:pt x="2229057" y="2848810"/>
                  <a:pt x="2333905" y="2462916"/>
                  <a:pt x="2435137" y="1994840"/>
                </a:cubicBezTo>
                <a:cubicBezTo>
                  <a:pt x="2648447" y="1001520"/>
                  <a:pt x="1975977" y="404813"/>
                  <a:pt x="1314354" y="404813"/>
                </a:cubicBezTo>
                <a:cubicBezTo>
                  <a:pt x="1234815" y="404813"/>
                  <a:pt x="1234815" y="404813"/>
                  <a:pt x="1234815" y="404813"/>
                </a:cubicBezTo>
                <a:lnTo>
                  <a:pt x="1264642" y="487634"/>
                </a:lnTo>
                <a:lnTo>
                  <a:pt x="1232516" y="405780"/>
                </a:lnTo>
                <a:cubicBezTo>
                  <a:pt x="1188500" y="306092"/>
                  <a:pt x="1136657" y="211808"/>
                  <a:pt x="1076382" y="1239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GB">
              <a:solidFill>
                <a:srgbClr val="1F2A44"/>
              </a:solidFill>
              <a:cs typeface="Arial" charset="0"/>
            </a:endParaRPr>
          </a:p>
        </p:txBody>
      </p:sp>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4934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917712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1821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5068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98798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1345173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3788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946378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66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590101"/>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16879"/>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6031912"/>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31030"/>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223170630"/>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228988"/>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4042030059"/>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a:p>
        </p:txBody>
      </p:sp>
      <p:cxnSp>
        <p:nvCxnSpPr>
          <p:cNvPr id="4" name="Straight Connector 3"/>
          <p:cNvCxnSpPr/>
          <p:nvPr/>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8172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smtClean="0"/>
              <a:t>Click to edit Master title style</a:t>
            </a:r>
            <a:endParaRPr lang="en-US"/>
          </a:p>
        </p:txBody>
      </p:sp>
      <p:cxnSp>
        <p:nvCxnSpPr>
          <p:cNvPr id="7" name="Straight Connector 6"/>
          <p:cNvCxnSpPr/>
          <p:nvPr/>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227863"/>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454689053"/>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024895"/>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36494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139311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288601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311655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197179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506115758"/>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865582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4294206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9062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713925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823470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spTree>
    <p:extLst>
      <p:ext uri="{BB962C8B-B14F-4D97-AF65-F5344CB8AC3E}">
        <p14:creationId xmlns:p14="http://schemas.microsoft.com/office/powerpoint/2010/main" val="275032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57150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42582392"/>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075679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892182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6898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33961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593998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40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0623454"/>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34790"/>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455094"/>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286068"/>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73063062"/>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4209093053"/>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598413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41209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2076174098"/>
      </p:ext>
    </p:extLst>
  </p:cSld>
  <p:clrMapOvr>
    <a:masterClrMapping/>
  </p:clrMapOvr>
  <p:transition spd="med" advClick="0">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9389219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463311"/>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2586235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684538072"/>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881134098"/>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402267830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940547504"/>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1771604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7446661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8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80416"/>
      </p:ext>
    </p:extLst>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51926"/>
      </p:ext>
    </p:extLst>
  </p:cSld>
  <p:clrMapOvr>
    <a:masterClrMapping/>
  </p:clrMapOvr>
  <p:transition spd="slow">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99024"/>
      </p:ext>
    </p:extLst>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125464653"/>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marL="0" indent="0">
              <a:buFontTx/>
              <a:buNone/>
              <a:defRPr sz="2400">
                <a:solidFill>
                  <a:srgbClr val="00558C"/>
                </a:solidFill>
                <a:latin typeface="Arial"/>
                <a:cs typeface="Arial"/>
              </a:defRPr>
            </a:lvl1pPr>
            <a:lvl2pPr>
              <a:defRPr sz="2133">
                <a:solidFill>
                  <a:srgbClr val="3D4042"/>
                </a:solidFill>
                <a:latin typeface="Arial"/>
                <a:cs typeface="Arial"/>
              </a:defRPr>
            </a:lvl2pPr>
            <a:lvl3pPr>
              <a:defRPr sz="1867">
                <a:solidFill>
                  <a:srgbClr val="3D4042"/>
                </a:solidFill>
                <a:latin typeface="Arial"/>
                <a:cs typeface="Arial"/>
              </a:defRPr>
            </a:lvl3pPr>
            <a:lvl4pPr>
              <a:defRPr sz="1600">
                <a:solidFill>
                  <a:srgbClr val="3D4042"/>
                </a:solidFill>
                <a:latin typeface="Arial"/>
                <a:cs typeface="Arial"/>
              </a:defRPr>
            </a:lvl4pPr>
            <a:lvl5pPr>
              <a:defRPr sz="1600">
                <a:solidFill>
                  <a:srgbClr val="3D404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2324530561"/>
      </p:ext>
    </p:extLst>
  </p:cSld>
  <p:clrMapOvr>
    <a:masterClrMapping/>
  </p:clrMapOvr>
  <p:transition spd="slow">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36049"/>
      </p:ext>
    </p:extLst>
  </p:cSld>
  <p:clrMapOvr>
    <a:masterClrMapping/>
  </p:clrMapOvr>
  <p:transition spd="slow">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844211982"/>
      </p:ext>
    </p:extLst>
  </p:cSld>
  <p:clrMapOvr>
    <a:masterClrMapping/>
  </p:clrMapOvr>
  <p:transition spd="slow">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033871"/>
      </p:ext>
    </p:extLst>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40336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39432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049016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143458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00552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98295856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37929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4114274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532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27645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65492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8924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08684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475702372"/>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37894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71750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469478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09818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159695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47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501542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7971"/>
      </p:ext>
    </p:extLst>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681367"/>
      </p:ext>
    </p:extLst>
  </p:cSld>
  <p:clrMapOvr>
    <a:masterClrMapping/>
  </p:clrMapOvr>
  <p:transition spd="slow">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83848"/>
      </p:ext>
    </p:extLst>
  </p:cSld>
  <p:clrMapOvr>
    <a:masterClrMapping/>
  </p:clrMapOvr>
  <p:transition spd="slow">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402250"/>
      </p:ext>
    </p:extLst>
  </p:cSld>
  <p:clrMapOvr>
    <a:masterClrMapping/>
  </p:clrMapOvr>
  <p:transition spd="slow">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54809031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2415136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30880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3/13/2019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978853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674749726"/>
      </p:ext>
    </p:extLst>
  </p:cSld>
  <p:clrMapOvr>
    <a:masterClrMapping/>
  </p:clrMapOvr>
  <p:transition spd="med" advClick="0">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print">
            <a:extLst>
              <a:ext uri="{28A0092B-C50C-407E-A947-70E740481C1C}">
                <a14:useLocalDpi xmlns:a14="http://schemas.microsoft.com/office/drawing/2010/main" val="0"/>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52660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91819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4107467890"/>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969612654"/>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675521804"/>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93043839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77493840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582582704"/>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fld id="{0383D32B-D204-1D47-9D69-2459EE5AD4F6}" type="datetimeFigureOut">
              <a:rPr lang="en-US" smtClean="0"/>
              <a:t>3/13/2019</a:t>
            </a:fld>
            <a:endParaRPr lang="en-US" dirty="0"/>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fld id="{93F462D6-2119-E844-8C5A-8F9F4A9292B5}" type="slidenum">
              <a:rPr lang="en-US" smtClean="0"/>
              <a:t>‹#›</a:t>
            </a:fld>
            <a:endParaRPr lang="en-US" dirty="0"/>
          </a:p>
        </p:txBody>
      </p:sp>
    </p:spTree>
    <p:extLst>
      <p:ext uri="{BB962C8B-B14F-4D97-AF65-F5344CB8AC3E}">
        <p14:creationId xmlns:p14="http://schemas.microsoft.com/office/powerpoint/2010/main" val="15296037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4267">
                <a:latin typeface="Corbel" charset="0"/>
                <a:ea typeface="Corbel" charset="0"/>
                <a:cs typeface="Corbe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447800"/>
            <a:ext cx="10515600" cy="4351339"/>
          </a:xfrm>
          <a:prstGeom prst="rect">
            <a:avLst/>
          </a:prstGeom>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smtClean="0"/>
              <a:t>3/13/2019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r>
              <a:rPr lang="en-US" dirty="0" smtClean="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372817515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a:p>
        </p:txBody>
      </p:sp>
      <p:cxnSp>
        <p:nvCxnSpPr>
          <p:cNvPr id="4" name="Straight Connector 3"/>
          <p:cNvCxnSpPr/>
          <p:nvPr/>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9332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smtClean="0"/>
              <a:t>Click to edit Master title style</a:t>
            </a:r>
            <a:endParaRPr lang="en-US"/>
          </a:p>
        </p:txBody>
      </p:sp>
      <p:cxnSp>
        <p:nvCxnSpPr>
          <p:cNvPr id="7" name="Straight Connector 6"/>
          <p:cNvCxnSpPr/>
          <p:nvPr/>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81888"/>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445765950"/>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023557"/>
      </p:ext>
    </p:extLst>
  </p:cSld>
  <p:clrMapOvr>
    <a:masterClrMapping/>
  </p:clrMapOvr>
  <p:transition spd="slow">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869123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39842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95519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899340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248751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2220212"/>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115805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20898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154650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558484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82704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spTree>
    <p:extLst>
      <p:ext uri="{BB962C8B-B14F-4D97-AF65-F5344CB8AC3E}">
        <p14:creationId xmlns:p14="http://schemas.microsoft.com/office/powerpoint/2010/main" val="4130356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417367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12398581"/>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03993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593069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2520263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39580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225784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615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51336"/>
      </p:ext>
    </p:extLst>
  </p:cSld>
  <p:clrMapOvr>
    <a:masterClrMapping/>
  </p:clrMapOvr>
  <p:transition spd="slow">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69957"/>
      </p:ext>
    </p:extLst>
  </p:cSld>
  <p:clrMapOvr>
    <a:masterClrMapping/>
  </p:clrMapOvr>
  <p:transition spd="slow">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057513"/>
      </p:ext>
    </p:extLst>
  </p:cSld>
  <p:clrMapOvr>
    <a:masterClrMapping/>
  </p:clrMapOvr>
  <p:transition spd="slow">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2939"/>
      </p:ext>
    </p:extLst>
  </p:cSld>
  <p:clrMapOvr>
    <a:masterClrMapping/>
  </p:clrMapOvr>
  <p:transition spd="slow">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07046766"/>
      </p:ext>
    </p:extLst>
  </p:cSld>
  <p:clrMapOvr>
    <a:masterClrMapping/>
  </p:clrMapOvr>
  <p:transition spd="slow">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39221258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7308901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0886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2174193810"/>
      </p:ext>
    </p:extLst>
  </p:cSld>
  <p:clrMapOvr>
    <a:masterClrMapping/>
  </p:clrMapOvr>
  <p:transition spd="med" advClick="0">
    <p:fade/>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print">
            <a:extLst>
              <a:ext uri="{28A0092B-C50C-407E-A947-70E740481C1C}">
                <a14:useLocalDpi xmlns:a14="http://schemas.microsoft.com/office/drawing/2010/main" val="0"/>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286643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49283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1221769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79106478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91518548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220538923"/>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347938532"/>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73649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3/13/2019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5893952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8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95581"/>
      </p:ext>
    </p:extLst>
  </p:cSld>
  <p:clrMapOvr>
    <a:masterClrMapping/>
  </p:clrMapOvr>
  <p:transition spd="slow">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2_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639159"/>
      </p:ext>
    </p:extLst>
  </p:cSld>
  <p:clrMapOvr>
    <a:masterClrMapping/>
  </p:clrMapOvr>
  <p:transition spd="slow">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71798"/>
      </p:ext>
    </p:extLst>
  </p:cSld>
  <p:clrMapOvr>
    <a:masterClrMapping/>
  </p:clrMapOvr>
  <p:transition spd="slow">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25365902"/>
      </p:ext>
    </p:extLst>
  </p:cSld>
  <p:clrMapOvr>
    <a:masterClrMapping/>
  </p:clrMapOvr>
  <p:transition spd="slow">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1_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marL="0" indent="0">
              <a:buFontTx/>
              <a:buNone/>
              <a:defRPr sz="2400">
                <a:solidFill>
                  <a:srgbClr val="00558C"/>
                </a:solidFill>
                <a:latin typeface="Arial"/>
                <a:cs typeface="Arial"/>
              </a:defRPr>
            </a:lvl1pPr>
            <a:lvl2pPr>
              <a:defRPr sz="2133">
                <a:solidFill>
                  <a:srgbClr val="3D4042"/>
                </a:solidFill>
                <a:latin typeface="Arial"/>
                <a:cs typeface="Arial"/>
              </a:defRPr>
            </a:lvl2pPr>
            <a:lvl3pPr>
              <a:defRPr sz="1867">
                <a:solidFill>
                  <a:srgbClr val="3D4042"/>
                </a:solidFill>
                <a:latin typeface="Arial"/>
                <a:cs typeface="Arial"/>
              </a:defRPr>
            </a:lvl3pPr>
            <a:lvl4pPr>
              <a:defRPr sz="1600">
                <a:solidFill>
                  <a:srgbClr val="3D4042"/>
                </a:solidFill>
                <a:latin typeface="Arial"/>
                <a:cs typeface="Arial"/>
              </a:defRPr>
            </a:lvl4pPr>
            <a:lvl5pPr>
              <a:defRPr sz="1600">
                <a:solidFill>
                  <a:srgbClr val="3D404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2838904271"/>
      </p:ext>
    </p:extLst>
  </p:cSld>
  <p:clrMapOvr>
    <a:masterClrMapping/>
  </p:clrMapOvr>
  <p:transition spd="slow">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97603"/>
      </p:ext>
    </p:extLst>
  </p:cSld>
  <p:clrMapOvr>
    <a:masterClrMapping/>
  </p:clrMapOvr>
  <p:transition spd="slow">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323553549"/>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3/13/2019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33684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512655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3/13/2019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875178600"/>
      </p:ext>
    </p:extLst>
  </p:cSld>
  <p:clrMapOvr>
    <a:masterClrMapping/>
  </p:clrMapOvr>
  <p:transition spd="med" advClick="0">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417014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1997021214"/>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4275320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0291029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6811721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598731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7350688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fld id="{0383D32B-D204-1D47-9D69-2459EE5AD4F6}" type="datetimeFigureOut">
              <a:rPr lang="en-US" smtClean="0"/>
              <a:t>3/13/2019</a:t>
            </a:fld>
            <a:endParaRPr lang="en-US" dirty="0"/>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fld id="{93F462D6-2119-E844-8C5A-8F9F4A9292B5}" type="slidenum">
              <a:rPr lang="en-US" smtClean="0"/>
              <a:t>‹#›</a:t>
            </a:fld>
            <a:endParaRPr lang="en-US" dirty="0"/>
          </a:p>
        </p:txBody>
      </p:sp>
    </p:spTree>
    <p:extLst>
      <p:ext uri="{BB962C8B-B14F-4D97-AF65-F5344CB8AC3E}">
        <p14:creationId xmlns:p14="http://schemas.microsoft.com/office/powerpoint/2010/main" val="1264233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4267">
                <a:latin typeface="Corbel" charset="0"/>
                <a:ea typeface="Corbel" charset="0"/>
                <a:cs typeface="Corbe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447800"/>
            <a:ext cx="10515600" cy="4351339"/>
          </a:xfrm>
          <a:prstGeom prst="rect">
            <a:avLst/>
          </a:prstGeom>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smtClean="0"/>
              <a:t>3/13/2019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r>
              <a:rPr lang="en-US" dirty="0" smtClean="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318126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8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740277270"/>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9856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6" name="Title 1"/>
          <p:cNvSpPr>
            <a:spLocks noGrp="1"/>
          </p:cNvSpPr>
          <p:nvPr>
            <p:ph type="title"/>
          </p:nvPr>
        </p:nvSpPr>
        <p:spPr>
          <a:xfrm>
            <a:off x="609759" y="427038"/>
            <a:ext cx="11126510" cy="792162"/>
          </a:xfrm>
          <a:prstGeom prst="rect">
            <a:avLst/>
          </a:prstGeom>
        </p:spPr>
        <p:txBody>
          <a:bodyPr lIns="0" anchor="b"/>
          <a:lstStyle>
            <a:lvl1pPr>
              <a:defRPr sz="3600" cap="none" baseline="0">
                <a:solidFill>
                  <a:schemeClr val="tx1"/>
                </a:solidFill>
              </a:defRPr>
            </a:lvl1pPr>
          </a:lstStyle>
          <a:p>
            <a:endParaRPr lang="en-US" dirty="0"/>
          </a:p>
        </p:txBody>
      </p:sp>
      <p:cxnSp>
        <p:nvCxnSpPr>
          <p:cNvPr id="4" name="Straight Connector 3"/>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4"/>
          </p:nvPr>
        </p:nvSpPr>
        <p:spPr>
          <a:xfrm>
            <a:off x="608170" y="1371600"/>
            <a:ext cx="11128098" cy="45720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50538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88491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78072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477681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91355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478621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2424042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6196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Tree>
    <p:extLst>
      <p:ext uri="{BB962C8B-B14F-4D97-AF65-F5344CB8AC3E}">
        <p14:creationId xmlns:p14="http://schemas.microsoft.com/office/powerpoint/2010/main" val="4252732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39197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3467502"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3484536"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649086"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643523"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825106"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79401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 Chart">
    <p:spTree>
      <p:nvGrpSpPr>
        <p:cNvPr id="1" name=""/>
        <p:cNvGrpSpPr/>
        <p:nvPr/>
      </p:nvGrpSpPr>
      <p:grpSpPr>
        <a:xfrm>
          <a:off x="0" y="0"/>
          <a:ext cx="0" cy="0"/>
          <a:chOff x="0" y="0"/>
          <a:chExt cx="0" cy="0"/>
        </a:xfrm>
      </p:grpSpPr>
      <p:sp>
        <p:nvSpPr>
          <p:cNvPr id="6" name="Title 1"/>
          <p:cNvSpPr>
            <a:spLocks noGrp="1"/>
          </p:cNvSpPr>
          <p:nvPr>
            <p:ph type="title"/>
          </p:nvPr>
        </p:nvSpPr>
        <p:spPr>
          <a:xfrm>
            <a:off x="609600" y="427038"/>
            <a:ext cx="11126510" cy="792162"/>
          </a:xfrm>
          <a:prstGeom prst="rect">
            <a:avLst/>
          </a:prstGeom>
        </p:spPr>
        <p:txBody>
          <a:bodyPr lIns="0" anchor="b"/>
          <a:lstStyle>
            <a:lvl1pPr>
              <a:defRPr sz="3600" cap="none" baseline="0">
                <a:solidFill>
                  <a:schemeClr val="tx1"/>
                </a:solidFill>
              </a:defRPr>
            </a:lvl1pPr>
          </a:lstStyle>
          <a:p>
            <a:endParaRPr lang="en-US" dirty="0"/>
          </a:p>
        </p:txBody>
      </p:sp>
      <p:cxnSp>
        <p:nvCxnSpPr>
          <p:cNvPr id="5" name="Straight Connector 4"/>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53297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05685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spTree>
    <p:extLst>
      <p:ext uri="{BB962C8B-B14F-4D97-AF65-F5344CB8AC3E}">
        <p14:creationId xmlns:p14="http://schemas.microsoft.com/office/powerpoint/2010/main" val="2392085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3904869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smtClean="0">
                <a:solidFill>
                  <a:srgbClr val="212121"/>
                </a:solidFill>
                <a:latin typeface="Corbel"/>
              </a:rPr>
              <a:t>Cloud Sprawl</a:t>
            </a:r>
            <a:endParaRPr lang="en-US" dirty="0">
              <a:solidFill>
                <a:srgbClr val="212121"/>
              </a:solidFill>
              <a:latin typeface="Corbel"/>
            </a:endParaRP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smtClean="0">
                <a:solidFill>
                  <a:srgbClr val="212121"/>
                </a:solidFill>
                <a:latin typeface="Corbel"/>
              </a:rPr>
              <a:t>Shadow IT</a:t>
            </a:r>
            <a:endParaRPr lang="en-US" dirty="0">
              <a:solidFill>
                <a:srgbClr val="212121"/>
              </a:solidFill>
              <a:latin typeface="Corbel"/>
            </a:endParaRP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smtClean="0">
                <a:solidFill>
                  <a:srgbClr val="212121"/>
                </a:solidFill>
                <a:latin typeface="Corbel"/>
              </a:rPr>
              <a:t>AWS Reserved Instances</a:t>
            </a:r>
            <a:endParaRPr lang="en-US" dirty="0">
              <a:solidFill>
                <a:srgbClr val="212121"/>
              </a:solidFill>
              <a:latin typeface="Corbel"/>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81270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004199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550286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848185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par>
                                <p:cTn id="19" presetID="2" presetClass="entr" presetSubtype="2" fill="hold" grpId="0" nodeType="withEffect" nodePh="1">
                                  <p:stCondLst>
                                    <p:cond delay="0"/>
                                  </p:stCondLst>
                                  <p:endCondLst>
                                    <p:cond evt="begin" delay="0">
                                      <p:tn val="19"/>
                                    </p:cond>
                                  </p:end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1+#ppt_w/2"/>
                                          </p:val>
                                        </p:tav>
                                        <p:tav tm="100000">
                                          <p:val>
                                            <p:strVal val="#ppt_x"/>
                                          </p:val>
                                        </p:tav>
                                      </p:tavLst>
                                    </p:anim>
                                    <p:anim calcmode="lin" valueType="num">
                                      <p:cBhvr additive="base">
                                        <p:cTn id="22" dur="75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750" fill="hold"/>
                                        <p:tgtEl>
                                          <p:spTgt spid="28"/>
                                        </p:tgtEl>
                                        <p:attrNameLst>
                                          <p:attrName>ppt_x</p:attrName>
                                        </p:attrNameLst>
                                      </p:cBhvr>
                                      <p:tavLst>
                                        <p:tav tm="0">
                                          <p:val>
                                            <p:strVal val="1+#ppt_w/2"/>
                                          </p:val>
                                        </p:tav>
                                        <p:tav tm="100000">
                                          <p:val>
                                            <p:strVal val="#ppt_x"/>
                                          </p:val>
                                        </p:tav>
                                      </p:tavLst>
                                    </p:anim>
                                    <p:anim calcmode="lin" valueType="num">
                                      <p:cBhvr additive="base">
                                        <p:cTn id="26" dur="75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750" fill="hold"/>
                                        <p:tgtEl>
                                          <p:spTgt spid="34"/>
                                        </p:tgtEl>
                                        <p:attrNameLst>
                                          <p:attrName>ppt_x</p:attrName>
                                        </p:attrNameLst>
                                      </p:cBhvr>
                                      <p:tavLst>
                                        <p:tav tm="0">
                                          <p:val>
                                            <p:strVal val="1+#ppt_w/2"/>
                                          </p:val>
                                        </p:tav>
                                        <p:tav tm="100000">
                                          <p:val>
                                            <p:strVal val="#ppt_x"/>
                                          </p:val>
                                        </p:tav>
                                      </p:tavLst>
                                    </p:anim>
                                    <p:anim calcmode="lin" valueType="num">
                                      <p:cBhvr additive="base">
                                        <p:cTn id="34" dur="750" fill="hold"/>
                                        <p:tgtEl>
                                          <p:spTgt spid="3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nodePh="1">
                                  <p:stCondLst>
                                    <p:cond delay="0"/>
                                  </p:stCondLst>
                                  <p:endCondLst>
                                    <p:cond evt="begin" delay="0">
                                      <p:tn val="35"/>
                                    </p:cond>
                                  </p:end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750" fill="hold"/>
                                        <p:tgtEl>
                                          <p:spTgt spid="35"/>
                                        </p:tgtEl>
                                        <p:attrNameLst>
                                          <p:attrName>ppt_x</p:attrName>
                                        </p:attrNameLst>
                                      </p:cBhvr>
                                      <p:tavLst>
                                        <p:tav tm="0">
                                          <p:val>
                                            <p:strVal val="1+#ppt_w/2"/>
                                          </p:val>
                                        </p:tav>
                                        <p:tav tm="100000">
                                          <p:val>
                                            <p:strVal val="#ppt_x"/>
                                          </p:val>
                                        </p:tav>
                                      </p:tavLst>
                                    </p:anim>
                                    <p:anim calcmode="lin" valueType="num">
                                      <p:cBhvr additive="base">
                                        <p:cTn id="38"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33" grpId="0"/>
      <p:bldP spid="33" grpId="1"/>
      <p:bldP spid="34" grpId="0"/>
      <p:bldP spid="34" grpId="1"/>
      <p:bldP spid="35" grpId="0"/>
      <p:bldP spid="35" grpId="1"/>
      <p:bldP spid="77" grpId="0" animBg="1"/>
      <p:bldP spid="77" grpId="1" animBg="1"/>
      <p:bldP spid="78" grpId="0" animBg="1"/>
      <p:bldP spid="78" grpId="1"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602104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069295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68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96540106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675386"/>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72491"/>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87609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69321"/>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11610331"/>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6315576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361369397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3905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solidFill>
                  <a:srgbClr val="212121"/>
                </a:solidFill>
              </a:rPr>
              <a:pPr/>
              <a:t>3/13/2019</a:t>
            </a:fld>
            <a:endParaRPr lang="en-US">
              <a:solidFill>
                <a:srgbClr val="212121"/>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solidFill>
                <a:srgbClr val="212121"/>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solidFill>
                  <a:srgbClr val="212121"/>
                </a:solidFill>
              </a:rPr>
              <a:pPr/>
              <a:t>‹#›</a:t>
            </a:fld>
            <a:endParaRPr lang="en-US">
              <a:solidFill>
                <a:srgbClr val="212121"/>
              </a:solidFill>
            </a:endParaRPr>
          </a:p>
        </p:txBody>
      </p:sp>
    </p:spTree>
    <p:extLst>
      <p:ext uri="{BB962C8B-B14F-4D97-AF65-F5344CB8AC3E}">
        <p14:creationId xmlns:p14="http://schemas.microsoft.com/office/powerpoint/2010/main" val="1545424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2705945414"/>
      </p:ext>
    </p:extLst>
  </p:cSld>
  <p:clrMapOvr>
    <a:masterClrMapping/>
  </p:clrMapOvr>
  <p:transition spd="med"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946411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07981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50341247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19799531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65131507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34780935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91806418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97615198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500006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solidFill>
                  <a:srgbClr val="212121"/>
                </a:solidFill>
              </a:rPr>
              <a:pPr/>
              <a:t>3/13/2019</a:t>
            </a:fld>
            <a:endParaRPr lang="en-US" dirty="0">
              <a:solidFill>
                <a:srgbClr val="212121"/>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srgbClr val="212121"/>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smtClean="0">
                <a:solidFill>
                  <a:srgbClr val="212121"/>
                </a:solidFill>
              </a:rPr>
              <a:t>  3 Simple Steps to MS CSP   </a:t>
            </a:r>
            <a:fld id="{48EFEC78-474E-4F82-9560-0B18600D68C3}" type="slidenum">
              <a:rPr lang="en-US" smtClean="0">
                <a:solidFill>
                  <a:srgbClr val="212121"/>
                </a:solidFill>
              </a:rPr>
              <a:pPr/>
              <a:t>‹#›</a:t>
            </a:fld>
            <a:endParaRPr lang="en-US" dirty="0">
              <a:solidFill>
                <a:srgbClr val="212121"/>
              </a:solidFill>
            </a:endParaRPr>
          </a:p>
        </p:txBody>
      </p:sp>
    </p:spTree>
    <p:extLst>
      <p:ext uri="{BB962C8B-B14F-4D97-AF65-F5344CB8AC3E}">
        <p14:creationId xmlns:p14="http://schemas.microsoft.com/office/powerpoint/2010/main" val="119453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theme" Target="../theme/theme1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image" Target="../media/image4.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theme" Target="../theme/theme1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slideLayout" Target="../slideLayouts/slideLayout14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4" Type="http://schemas.openxmlformats.org/officeDocument/2006/relationships/image" Target="../media/image4.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theme" Target="../theme/theme13.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image" Target="../media/image4.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theme" Target="../theme/theme14.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41" Type="http://schemas.openxmlformats.org/officeDocument/2006/relationships/slideLayout" Target="../slideLayouts/slideLayout209.xml"/><Relationship Id="rId54" Type="http://schemas.openxmlformats.org/officeDocument/2006/relationships/image" Target="../media/image4.pn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image" Target="../media/image8.png"/><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image" Target="../media/image21.emf"/><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8" Type="http://schemas.openxmlformats.org/officeDocument/2006/relationships/slideLayout" Target="../slideLayouts/slideLayout176.xml"/><Relationship Id="rId51" Type="http://schemas.openxmlformats.org/officeDocument/2006/relationships/image" Target="../media/image20.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9" Type="http://schemas.openxmlformats.org/officeDocument/2006/relationships/slideLayout" Target="../slideLayouts/slideLayout256.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slideLayout" Target="../slideLayouts/slideLayout251.xml"/><Relationship Id="rId42" Type="http://schemas.openxmlformats.org/officeDocument/2006/relationships/theme" Target="../theme/theme15.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33" Type="http://schemas.openxmlformats.org/officeDocument/2006/relationships/slideLayout" Target="../slideLayouts/slideLayout250.xml"/><Relationship Id="rId38" Type="http://schemas.openxmlformats.org/officeDocument/2006/relationships/slideLayout" Target="../slideLayouts/slideLayout255.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41" Type="http://schemas.openxmlformats.org/officeDocument/2006/relationships/slideLayout" Target="../slideLayouts/slideLayout258.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slideLayout" Target="../slideLayouts/slideLayout249.xml"/><Relationship Id="rId37" Type="http://schemas.openxmlformats.org/officeDocument/2006/relationships/slideLayout" Target="../slideLayouts/slideLayout254.xml"/><Relationship Id="rId40" Type="http://schemas.openxmlformats.org/officeDocument/2006/relationships/slideLayout" Target="../slideLayouts/slideLayout257.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36" Type="http://schemas.openxmlformats.org/officeDocument/2006/relationships/slideLayout" Target="../slideLayouts/slideLayout253.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slideLayout" Target="../slideLayouts/slideLayout248.xml"/><Relationship Id="rId44" Type="http://schemas.openxmlformats.org/officeDocument/2006/relationships/image" Target="../media/image4.png"/><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slideLayout" Target="../slideLayouts/slideLayout247.xml"/><Relationship Id="rId35" Type="http://schemas.openxmlformats.org/officeDocument/2006/relationships/slideLayout" Target="../slideLayouts/slideLayout252.xml"/><Relationship Id="rId43"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9" Type="http://schemas.openxmlformats.org/officeDocument/2006/relationships/slideLayout" Target="../slideLayouts/slideLayout297.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42" Type="http://schemas.openxmlformats.org/officeDocument/2006/relationships/slideLayout" Target="../slideLayouts/slideLayout300.xml"/><Relationship Id="rId47" Type="http://schemas.openxmlformats.org/officeDocument/2006/relationships/slideLayout" Target="../slideLayouts/slideLayout305.xml"/><Relationship Id="rId50" Type="http://schemas.openxmlformats.org/officeDocument/2006/relationships/theme" Target="../theme/theme16.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slideLayout" Target="../slideLayouts/slideLayout296.xml"/><Relationship Id="rId46" Type="http://schemas.openxmlformats.org/officeDocument/2006/relationships/slideLayout" Target="../slideLayouts/slideLayout304.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41" Type="http://schemas.openxmlformats.org/officeDocument/2006/relationships/slideLayout" Target="../slideLayouts/slideLayout299.xml"/><Relationship Id="rId54" Type="http://schemas.openxmlformats.org/officeDocument/2006/relationships/image" Target="../media/image4.pn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slideLayout" Target="../slideLayouts/slideLayout295.xml"/><Relationship Id="rId40" Type="http://schemas.openxmlformats.org/officeDocument/2006/relationships/slideLayout" Target="../slideLayouts/slideLayout298.xml"/><Relationship Id="rId45" Type="http://schemas.openxmlformats.org/officeDocument/2006/relationships/slideLayout" Target="../slideLayouts/slideLayout303.xml"/><Relationship Id="rId53" Type="http://schemas.openxmlformats.org/officeDocument/2006/relationships/image" Target="../media/image8.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slideLayout" Target="../slideLayouts/slideLayout294.xml"/><Relationship Id="rId49" Type="http://schemas.openxmlformats.org/officeDocument/2006/relationships/slideLayout" Target="../slideLayouts/slideLayout307.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4" Type="http://schemas.openxmlformats.org/officeDocument/2006/relationships/slideLayout" Target="../slideLayouts/slideLayout302.xml"/><Relationship Id="rId52" Type="http://schemas.openxmlformats.org/officeDocument/2006/relationships/image" Target="../media/image21.emf"/><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 Id="rId43" Type="http://schemas.openxmlformats.org/officeDocument/2006/relationships/slideLayout" Target="../slideLayouts/slideLayout301.xml"/><Relationship Id="rId48" Type="http://schemas.openxmlformats.org/officeDocument/2006/relationships/slideLayout" Target="../slideLayouts/slideLayout306.xml"/><Relationship Id="rId8" Type="http://schemas.openxmlformats.org/officeDocument/2006/relationships/slideLayout" Target="../slideLayouts/slideLayout266.xml"/><Relationship Id="rId51" Type="http://schemas.openxmlformats.org/officeDocument/2006/relationships/image" Target="../media/image2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theme" Target="../theme/theme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 id="2147484090" r:id="rId6"/>
    <p:sldLayoutId id="2147484091" r:id="rId7"/>
    <p:sldLayoutId id="2147484092" r:id="rId8"/>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484233"/>
      </p:ext>
    </p:extLst>
  </p:cSld>
  <p:clrMap bg1="lt1" tx1="dk1" bg2="lt2" tx2="dk2" accent1="accent1" accent2="accent2" accent3="accent3" accent4="accent4" accent5="accent5" accent6="accent6" hlink="hlink" folHlink="folHlink"/>
  <p:sldLayoutIdLst>
    <p:sldLayoutId id="2147484125" r:id="rId1"/>
    <p:sldLayoutId id="2147484126"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rgbClr val="212121"/>
                </a:solidFill>
                <a:latin typeface="Corbel" panose="020B0503020204020204" pitchFamily="34" charset="0"/>
                <a:cs typeface="Arial" panose="020B0604020202020204" pitchFamily="34" charset="0"/>
              </a:rPr>
              <a:pPr/>
              <a:t>‹#›</a:t>
            </a:fld>
            <a:endParaRPr lang="en-US" sz="800" dirty="0">
              <a:solidFill>
                <a:srgbClr val="21212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29007771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 id="2147484154" r:id="rId27"/>
    <p:sldLayoutId id="2147484155" r:id="rId28"/>
    <p:sldLayoutId id="2147484156" r:id="rId29"/>
    <p:sldLayoutId id="2147484157" r:id="rId30"/>
    <p:sldLayoutId id="2147484158" r:id="rId31"/>
    <p:sldLayoutId id="2147484159" r:id="rId32"/>
    <p:sldLayoutId id="2147484160" r:id="rId33"/>
    <p:sldLayoutId id="2147484161" r:id="rId34"/>
    <p:sldLayoutId id="2147484162" r:id="rId35"/>
    <p:sldLayoutId id="2147484163" r:id="rId36"/>
    <p:sldLayoutId id="2147484164" r:id="rId37"/>
    <p:sldLayoutId id="2147484165" r:id="rId38"/>
    <p:sldLayoutId id="2147484166" r:id="rId39"/>
    <p:sldLayoutId id="2147484167" r:id="rId40"/>
    <p:sldLayoutId id="2147484168" r:id="rId41"/>
  </p:sldLayoutIdLst>
  <p:transition spd="slow">
    <p:fade/>
  </p:transition>
  <p:timing>
    <p:tnLst>
      <p:par>
        <p:cTn id="1" dur="indefinite" restart="never" nodeType="tmRoot"/>
      </p:par>
    </p:tnLst>
  </p:timing>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212121"/>
                </a:solidFill>
                <a:cs typeface="Arial" panose="020B0604020202020204" pitchFamily="34" charset="0"/>
              </a:rPr>
              <a:pPr fontAlgn="base">
                <a:spcBef>
                  <a:spcPct val="0"/>
                </a:spcBef>
                <a:spcAft>
                  <a:spcPct val="0"/>
                </a:spcAft>
              </a:pPr>
              <a:t>‹#›</a:t>
            </a:fld>
            <a:endParaRPr lang="en-US" sz="800" dirty="0">
              <a:solidFill>
                <a:srgbClr val="212121"/>
              </a:solidFill>
              <a:cs typeface="Arial" panose="020B0604020202020204" pitchFamily="34" charset="0"/>
            </a:endParaRPr>
          </a:p>
        </p:txBody>
      </p:sp>
    </p:spTree>
    <p:extLst>
      <p:ext uri="{BB962C8B-B14F-4D97-AF65-F5344CB8AC3E}">
        <p14:creationId xmlns:p14="http://schemas.microsoft.com/office/powerpoint/2010/main" val="1439166559"/>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 id="2147484196" r:id="rId27"/>
    <p:sldLayoutId id="2147484197" r:id="rId28"/>
    <p:sldLayoutId id="2147484198" r:id="rId29"/>
    <p:sldLayoutId id="2147484199" r:id="rId30"/>
    <p:sldLayoutId id="2147484200" r:id="rId31"/>
    <p:sldLayoutId id="2147484201" r:id="rId32"/>
    <p:sldLayoutId id="2147484202" r:id="rId33"/>
    <p:sldLayoutId id="2147484203" r:id="rId34"/>
    <p:sldLayoutId id="2147484204" r:id="rId35"/>
    <p:sldLayoutId id="2147484205" r:id="rId36"/>
    <p:sldLayoutId id="2147484206" r:id="rId37"/>
    <p:sldLayoutId id="2147484207" r:id="rId38"/>
    <p:sldLayoutId id="2147484208" r:id="rId39"/>
    <p:sldLayoutId id="2147484209" r:id="rId40"/>
    <p:sldLayoutId id="2147484210" r:id="rId41"/>
  </p:sldLayoutIdLst>
  <p:transition spd="slow">
    <p:fade/>
  </p:transition>
  <p:timing>
    <p:tnLst>
      <p:par>
        <p:cTn id="1" dur="indefinite" restart="never" nodeType="tmRoot"/>
      </p:par>
    </p:tnLst>
  </p:timing>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1296089584"/>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51"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pic>
        <p:nvPicPr>
          <p:cNvPr id="5" name="Picture 4"/>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8933302" y="6389688"/>
            <a:ext cx="1335437" cy="298450"/>
          </a:xfrm>
          <a:prstGeom prst="rect">
            <a:avLst/>
          </a:prstGeom>
        </p:spPr>
      </p:pic>
      <p:pic>
        <p:nvPicPr>
          <p:cNvPr id="4" name="Picture 3"/>
          <p:cNvPicPr>
            <a:picLocks/>
          </p:cNvPicPr>
          <p:nvPr userDrawn="1"/>
        </p:nvPicPr>
        <p:blipFill>
          <a:blip r:embed="rId5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6" name="Picture 8"/>
          <p:cNvPicPr>
            <a:picLocks noChangeAspect="1"/>
          </p:cNvPicPr>
          <p:nvPr userDrawn="1"/>
        </p:nvPicPr>
        <p:blipFill>
          <a:blip r:embed="rId5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1310177145"/>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0" r:id="rId30"/>
    <p:sldLayoutId id="2147484271" r:id="rId31"/>
    <p:sldLayoutId id="2147484272" r:id="rId32"/>
    <p:sldLayoutId id="2147484273" r:id="rId33"/>
    <p:sldLayoutId id="2147484274" r:id="rId34"/>
    <p:sldLayoutId id="2147484275" r:id="rId35"/>
    <p:sldLayoutId id="2147484276" r:id="rId36"/>
    <p:sldLayoutId id="2147484277" r:id="rId37"/>
    <p:sldLayoutId id="2147484278" r:id="rId38"/>
    <p:sldLayoutId id="2147484279" r:id="rId39"/>
    <p:sldLayoutId id="2147484280" r:id="rId40"/>
    <p:sldLayoutId id="2147484281" r:id="rId41"/>
    <p:sldLayoutId id="2147484282" r:id="rId42"/>
    <p:sldLayoutId id="2147484283" r:id="rId43"/>
    <p:sldLayoutId id="2147484284" r:id="rId44"/>
    <p:sldLayoutId id="2147484285" r:id="rId45"/>
    <p:sldLayoutId id="2147484286" r:id="rId46"/>
    <p:sldLayoutId id="2147484287" r:id="rId47"/>
    <p:sldLayoutId id="2147484288" r:id="rId48"/>
    <p:sldLayoutId id="2147484289" r:id="rId49"/>
  </p:sldLayoutIdLst>
  <p:transition spd="slow">
    <p:fade/>
  </p:transition>
  <p:timing>
    <p:tnLst>
      <p:par>
        <p:cTn id="1" dur="indefinite" restart="never" nodeType="tmRoot"/>
      </p:par>
    </p:tnLst>
  </p:timing>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473947095"/>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 id="2147484311" r:id="rId21"/>
    <p:sldLayoutId id="2147484312" r:id="rId22"/>
    <p:sldLayoutId id="2147484313" r:id="rId23"/>
    <p:sldLayoutId id="2147484314" r:id="rId24"/>
    <p:sldLayoutId id="2147484315" r:id="rId25"/>
    <p:sldLayoutId id="2147484316" r:id="rId26"/>
    <p:sldLayoutId id="2147484317" r:id="rId27"/>
    <p:sldLayoutId id="2147484318" r:id="rId28"/>
    <p:sldLayoutId id="2147484319" r:id="rId29"/>
    <p:sldLayoutId id="2147484320" r:id="rId30"/>
    <p:sldLayoutId id="2147484321" r:id="rId31"/>
    <p:sldLayoutId id="2147484322" r:id="rId32"/>
    <p:sldLayoutId id="2147484323" r:id="rId33"/>
    <p:sldLayoutId id="2147484324" r:id="rId34"/>
    <p:sldLayoutId id="2147484325" r:id="rId35"/>
    <p:sldLayoutId id="2147484326" r:id="rId36"/>
    <p:sldLayoutId id="2147484327" r:id="rId37"/>
    <p:sldLayoutId id="2147484328" r:id="rId38"/>
    <p:sldLayoutId id="2147484329" r:id="rId39"/>
    <p:sldLayoutId id="2147484330" r:id="rId40"/>
    <p:sldLayoutId id="2147484331" r:id="rId41"/>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51"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5" name="Picture 4"/>
          <p:cNvPicPr>
            <a:picLocks noChangeAspect="1"/>
          </p:cNvPicPr>
          <p:nvPr/>
        </p:nvPicPr>
        <p:blipFill>
          <a:blip r:embed="rId52"/>
          <a:stretch>
            <a:fillRect/>
          </a:stretch>
        </p:blipFill>
        <p:spPr>
          <a:xfrm>
            <a:off x="8933302" y="6389688"/>
            <a:ext cx="1335437" cy="298450"/>
          </a:xfrm>
          <a:prstGeom prst="rect">
            <a:avLst/>
          </a:prstGeom>
        </p:spPr>
      </p:pic>
      <p:pic>
        <p:nvPicPr>
          <p:cNvPr id="4" name="Picture 3"/>
          <p:cNvPicPr>
            <a:picLocks/>
          </p:cNvPicPr>
          <p:nvPr userDrawn="1"/>
        </p:nvPicPr>
        <p:blipFill>
          <a:blip r:embed="rId53" cstate="email">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6" name="Picture 8"/>
          <p:cNvPicPr>
            <a:picLocks noChangeAspect="1"/>
          </p:cNvPicPr>
          <p:nvPr userDrawn="1"/>
        </p:nvPicPr>
        <p:blipFill>
          <a:blip r:embed="rId54"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369332757"/>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 id="2147484360" r:id="rId28"/>
    <p:sldLayoutId id="2147484361" r:id="rId29"/>
    <p:sldLayoutId id="2147484362" r:id="rId30"/>
    <p:sldLayoutId id="2147484363" r:id="rId31"/>
    <p:sldLayoutId id="2147484364" r:id="rId32"/>
    <p:sldLayoutId id="2147484365" r:id="rId33"/>
    <p:sldLayoutId id="2147484366" r:id="rId34"/>
    <p:sldLayoutId id="2147484367" r:id="rId35"/>
    <p:sldLayoutId id="2147484368" r:id="rId36"/>
    <p:sldLayoutId id="2147484369" r:id="rId37"/>
    <p:sldLayoutId id="2147484370" r:id="rId38"/>
    <p:sldLayoutId id="2147484371" r:id="rId39"/>
    <p:sldLayoutId id="2147484372" r:id="rId40"/>
    <p:sldLayoutId id="2147484373" r:id="rId41"/>
    <p:sldLayoutId id="2147484374" r:id="rId42"/>
    <p:sldLayoutId id="2147484375" r:id="rId43"/>
    <p:sldLayoutId id="2147484376" r:id="rId44"/>
    <p:sldLayoutId id="2147484377" r:id="rId45"/>
    <p:sldLayoutId id="2147484378" r:id="rId46"/>
    <p:sldLayoutId id="2147484379" r:id="rId47"/>
    <p:sldLayoutId id="2147484380" r:id="rId48"/>
    <p:sldLayoutId id="2147484381" r:id="rId49"/>
  </p:sldLayoutIdLst>
  <p:transition spd="slow">
    <p:fade/>
  </p:transition>
  <p:timing>
    <p:tnLst>
      <p:par>
        <p:cTn id="1" dur="indefinite" restart="never" nodeType="tmRoot"/>
      </p:par>
    </p:tnLst>
  </p:timing>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31025"/>
      </p:ext>
    </p:extLst>
  </p:cSld>
  <p:clrMap bg1="lt1" tx1="dk1" bg2="lt2" tx2="dk2" accent1="accent1" accent2="accent2" accent3="accent3" accent4="accent4" accent5="accent5" accent6="accent6" hlink="hlink" folHlink="folHlink"/>
  <p:sldLayoutIdLst>
    <p:sldLayoutId id="214748401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465627"/>
      </p:ext>
    </p:extLst>
  </p:cSld>
  <p:clrMap bg1="lt1" tx1="dk1" bg2="lt2" tx2="dk2" accent1="accent1" accent2="accent2" accent3="accent3" accent4="accent4" accent5="accent5" accent6="accent6" hlink="hlink" folHlink="folHlink"/>
  <p:sldLayoutIdLst>
    <p:sldLayoutId id="214748401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84" r:id="rId35"/>
    <p:sldLayoutId id="2147484085" r:id="rId36"/>
    <p:sldLayoutId id="2147484087" r:id="rId37"/>
    <p:sldLayoutId id="2147484088" r:id="rId38"/>
    <p:sldLayoutId id="2147484089" r:id="rId39"/>
    <p:sldLayoutId id="2147484093" r:id="rId40"/>
    <p:sldLayoutId id="2147484094" r:id="rId41"/>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38.xml"/><Relationship Id="rId4" Type="http://schemas.openxmlformats.org/officeDocument/2006/relationships/hyperlink" Target="https://www.techdata.com/content/tdcloud/downloads/optimized/c-and-a-integration-tool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8.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3" Type="http://schemas.openxmlformats.org/officeDocument/2006/relationships/hyperlink" Target="mailto:enterprisecloudsales@techdata.com" TargetMode="External"/><Relationship Id="rId7" Type="http://schemas.openxmlformats.org/officeDocument/2006/relationships/hyperlink" Target="http://www.techdata.com/content/tdcloud/services.html" TargetMode="External"/><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0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9" y="0"/>
            <a:ext cx="9977379" cy="6858000"/>
          </a:xfrm>
          <a:prstGeom prst="rect">
            <a:avLst/>
          </a:prstGeom>
        </p:spPr>
      </p:pic>
      <p:sp>
        <p:nvSpPr>
          <p:cNvPr id="4" name="Title 3"/>
          <p:cNvSpPr txBox="1">
            <a:spLocks noGrp="1"/>
          </p:cNvSpPr>
          <p:nvPr>
            <p:ph type="ctrTitle" idx="4294967295"/>
          </p:nvPr>
        </p:nvSpPr>
        <p:spPr>
          <a:xfrm>
            <a:off x="6598860" y="2248214"/>
            <a:ext cx="5560483" cy="2062296"/>
          </a:xfrm>
          <a:prstGeom prst="rect">
            <a:avLst/>
          </a:prstGeom>
          <a:noFill/>
        </p:spPr>
        <p:txBody>
          <a:bodyPr wrap="square" rtlCol="0">
            <a:spAutoFit/>
          </a:bodyPr>
          <a:lstStyle/>
          <a:p>
            <a:pPr algn="r"/>
            <a:r>
              <a:rPr lang="en-US" sz="4267" dirty="0" smtClean="0">
                <a:latin typeface="Work Sans Light" charset="0"/>
                <a:ea typeface="Work Sans Light" charset="0"/>
                <a:cs typeface="Work Sans Light" charset="0"/>
              </a:rPr>
              <a:t>Supplement Your   </a:t>
            </a:r>
            <a:r>
              <a:rPr lang="en-US" sz="4267" dirty="0">
                <a:latin typeface="Work Sans Light" charset="0"/>
                <a:ea typeface="Work Sans Light" charset="0"/>
                <a:cs typeface="Work Sans Light" charset="0"/>
              </a:rPr>
              <a:t>Cloud </a:t>
            </a:r>
            <a:r>
              <a:rPr lang="en-US" sz="4267" dirty="0" smtClean="0">
                <a:latin typeface="Work Sans Light" charset="0"/>
                <a:ea typeface="Work Sans Light" charset="0"/>
                <a:cs typeface="Work Sans Light" charset="0"/>
              </a:rPr>
              <a:t>Services with Tech Data</a:t>
            </a:r>
            <a:endParaRPr lang="en-US" sz="4267" dirty="0">
              <a:latin typeface="Work Sans Light" charset="0"/>
              <a:ea typeface="Work Sans Light" charset="0"/>
              <a:cs typeface="Work Sans Light" charset="0"/>
            </a:endParaRPr>
          </a:p>
        </p:txBody>
      </p:sp>
      <p:sp>
        <p:nvSpPr>
          <p:cNvPr id="3" name="Subtitle 2"/>
          <p:cNvSpPr>
            <a:spLocks noGrp="1"/>
          </p:cNvSpPr>
          <p:nvPr>
            <p:ph type="subTitle" idx="4294967295"/>
          </p:nvPr>
        </p:nvSpPr>
        <p:spPr>
          <a:xfrm>
            <a:off x="8763000" y="4324791"/>
            <a:ext cx="3200400" cy="1198606"/>
          </a:xfrm>
          <a:prstGeom prst="rect">
            <a:avLst/>
          </a:prstGeom>
        </p:spPr>
        <p:txBody>
          <a:bodyPr>
            <a:normAutofit/>
          </a:bodyPr>
          <a:lstStyle/>
          <a:p>
            <a:pPr marL="0" indent="0">
              <a:buNone/>
            </a:pPr>
            <a:r>
              <a:rPr lang="en-US" sz="2133" dirty="0">
                <a:latin typeface="Work Sans" charset="0"/>
                <a:ea typeface="Work Sans" charset="0"/>
                <a:cs typeface="Work Sans" charset="0"/>
              </a:rPr>
              <a:t>A guide to </a:t>
            </a:r>
            <a:r>
              <a:rPr lang="en-US" sz="2133" dirty="0" smtClean="0">
                <a:latin typeface="Work Sans" charset="0"/>
                <a:ea typeface="Work Sans" charset="0"/>
                <a:cs typeface="Work Sans" charset="0"/>
              </a:rPr>
              <a:t>getting started</a:t>
            </a:r>
            <a:endParaRPr lang="en-US" sz="2133" dirty="0">
              <a:latin typeface="Work Sans" charset="0"/>
              <a:ea typeface="Work Sans" charset="0"/>
              <a:cs typeface="Work Sans" charset="0"/>
            </a:endParaRPr>
          </a:p>
        </p:txBody>
      </p:sp>
    </p:spTree>
    <p:extLst>
      <p:ext uri="{BB962C8B-B14F-4D97-AF65-F5344CB8AC3E}">
        <p14:creationId xmlns:p14="http://schemas.microsoft.com/office/powerpoint/2010/main" val="2274517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792162"/>
          </a:xfrm>
        </p:spPr>
        <p:txBody>
          <a:bodyPr>
            <a:normAutofit/>
          </a:bodyPr>
          <a:lstStyle/>
          <a:p>
            <a:pPr algn="ctr"/>
            <a:r>
              <a:rPr lang="en-US" sz="3200" dirty="0" smtClean="0">
                <a:latin typeface="Corbel" charset="0"/>
                <a:ea typeface="Corbel" charset="0"/>
                <a:cs typeface="Corbel" charset="0"/>
              </a:rPr>
              <a:t>Lead with Services to Simplify and Speed Customer Cloud Adoption</a:t>
            </a:r>
            <a:endParaRPr lang="en-US" sz="3200" dirty="0">
              <a:latin typeface="Corbel" charset="0"/>
              <a:ea typeface="Corbel" charset="0"/>
              <a:cs typeface="Corbel" charset="0"/>
            </a:endParaRPr>
          </a:p>
        </p:txBody>
      </p:sp>
      <p:sp>
        <p:nvSpPr>
          <p:cNvPr id="3" name="Subtitle 2"/>
          <p:cNvSpPr>
            <a:spLocks noGrp="1"/>
          </p:cNvSpPr>
          <p:nvPr>
            <p:ph type="body" sz="quarter" idx="4294967295"/>
          </p:nvPr>
        </p:nvSpPr>
        <p:spPr>
          <a:xfrm>
            <a:off x="5181600" y="2286000"/>
            <a:ext cx="6781800" cy="3226914"/>
          </a:xfrm>
          <a:prstGeom prst="rect">
            <a:avLst/>
          </a:prstGeom>
        </p:spPr>
        <p:txBody>
          <a:bodyPr>
            <a:noAutofit/>
          </a:bodyPr>
          <a:lstStyle/>
          <a:p>
            <a:pPr marL="0" indent="0" algn="ctr">
              <a:buNone/>
            </a:pPr>
            <a:r>
              <a:rPr lang="en-US" sz="2800" b="0" dirty="0" smtClean="0">
                <a:solidFill>
                  <a:schemeClr val="tx1"/>
                </a:solidFill>
              </a:rPr>
              <a:t>Cloud solution delivery is not something your team needs to do alone. The </a:t>
            </a:r>
            <a:r>
              <a:rPr lang="en-US" sz="2800" b="0" dirty="0">
                <a:solidFill>
                  <a:schemeClr val="tx1"/>
                </a:solidFill>
              </a:rPr>
              <a:t>cloud </a:t>
            </a:r>
            <a:r>
              <a:rPr lang="en-US" sz="2800" b="0" dirty="0" smtClean="0">
                <a:solidFill>
                  <a:schemeClr val="tx1"/>
                </a:solidFill>
              </a:rPr>
              <a:t>professionals </a:t>
            </a:r>
            <a:r>
              <a:rPr lang="en-US" sz="2800" b="0" dirty="0">
                <a:solidFill>
                  <a:schemeClr val="tx1"/>
                </a:solidFill>
              </a:rPr>
              <a:t>at Tech Data offer the services and </a:t>
            </a:r>
            <a:r>
              <a:rPr lang="en-US" sz="2800" b="0" dirty="0" smtClean="0">
                <a:solidFill>
                  <a:schemeClr val="tx1"/>
                </a:solidFill>
              </a:rPr>
              <a:t>bring the tools </a:t>
            </a:r>
            <a:r>
              <a:rPr lang="en-US" sz="2800" b="0" dirty="0">
                <a:solidFill>
                  <a:schemeClr val="tx1"/>
                </a:solidFill>
              </a:rPr>
              <a:t>required for cost-effective implementation of even the most complex cloud migrations and hybrid solutions</a:t>
            </a:r>
            <a:r>
              <a:rPr lang="en-US" sz="2800" b="0" dirty="0" smtClean="0">
                <a:solidFill>
                  <a:schemeClr val="tx1"/>
                </a:solidFill>
              </a:rPr>
              <a:t>. </a:t>
            </a:r>
          </a:p>
        </p:txBody>
      </p:sp>
    </p:spTree>
    <p:extLst>
      <p:ext uri="{BB962C8B-B14F-4D97-AF65-F5344CB8AC3E}">
        <p14:creationId xmlns:p14="http://schemas.microsoft.com/office/powerpoint/2010/main" val="13355051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a:stretch/>
        </p:blipFill>
        <p:spPr>
          <a:xfrm>
            <a:off x="-19096" y="1490663"/>
            <a:ext cx="5107944" cy="5138737"/>
          </a:xfrm>
        </p:spPr>
      </p:pic>
      <p:sp>
        <p:nvSpPr>
          <p:cNvPr id="2" name="Title 1"/>
          <p:cNvSpPr>
            <a:spLocks noGrp="1"/>
          </p:cNvSpPr>
          <p:nvPr>
            <p:ph type="title"/>
          </p:nvPr>
        </p:nvSpPr>
        <p:spPr/>
        <p:txBody>
          <a:bodyPr/>
          <a:lstStyle/>
          <a:p>
            <a:r>
              <a:rPr lang="en-US" dirty="0" smtClean="0"/>
              <a:t>Enable Hybrid Cloud</a:t>
            </a:r>
            <a:endParaRPr lang="en-US" dirty="0"/>
          </a:p>
        </p:txBody>
      </p:sp>
      <p:sp>
        <p:nvSpPr>
          <p:cNvPr id="4" name="Subtitle 3"/>
          <p:cNvSpPr>
            <a:spLocks noGrp="1"/>
          </p:cNvSpPr>
          <p:nvPr>
            <p:ph type="subTitle" idx="4294967295"/>
          </p:nvPr>
        </p:nvSpPr>
        <p:spPr>
          <a:xfrm>
            <a:off x="6248400" y="2103588"/>
            <a:ext cx="5559425" cy="433387"/>
          </a:xfrm>
          <a:prstGeom prst="rect">
            <a:avLst/>
          </a:prstGeom>
        </p:spPr>
        <p:txBody>
          <a:bodyPr/>
          <a:lstStyle/>
          <a:p>
            <a:pPr marL="0" indent="0" algn="ctr">
              <a:buNone/>
            </a:pPr>
            <a:r>
              <a:rPr lang="en-US" sz="2800" dirty="0"/>
              <a:t>Differentiate with Integration Tools</a:t>
            </a:r>
          </a:p>
          <a:p>
            <a:endParaRPr lang="en-US" dirty="0"/>
          </a:p>
        </p:txBody>
      </p:sp>
      <p:sp>
        <p:nvSpPr>
          <p:cNvPr id="5" name="TextBox 4"/>
          <p:cNvSpPr txBox="1"/>
          <p:nvPr/>
        </p:nvSpPr>
        <p:spPr>
          <a:xfrm>
            <a:off x="5943600" y="2971800"/>
            <a:ext cx="6001657" cy="286232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rPr>
              <a:t>When </a:t>
            </a:r>
            <a:r>
              <a:rPr kumimoji="0" lang="en-US" sz="2000" b="0" i="0" u="none" strike="noStrike" kern="1200" cap="none" spc="0" normalizeH="0" baseline="0" noProof="0" dirty="0">
                <a:ln>
                  <a:noFill/>
                </a:ln>
                <a:solidFill>
                  <a:srgbClr val="1F2A44"/>
                </a:solidFill>
                <a:effectLst/>
                <a:uLnTx/>
                <a:uFillTx/>
                <a:latin typeface="Corbel"/>
                <a:ea typeface="+mn-ea"/>
                <a:cs typeface="Arial" charset="0"/>
              </a:rPr>
              <a:t>an organization adopts cloud computing, it automatically adopts hybrid IT computing </a:t>
            </a: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rPr>
              <a:t>and as </a:t>
            </a:r>
            <a:r>
              <a:rPr kumimoji="0" lang="en-US" sz="2000" b="0" i="0" u="none" strike="noStrike" kern="1200" cap="none" spc="0" normalizeH="0" baseline="0" noProof="0" dirty="0">
                <a:ln>
                  <a:noFill/>
                </a:ln>
                <a:solidFill>
                  <a:srgbClr val="1F2A44"/>
                </a:solidFill>
                <a:effectLst/>
                <a:uLnTx/>
                <a:uFillTx/>
                <a:latin typeface="Corbel"/>
                <a:ea typeface="+mn-ea"/>
                <a:cs typeface="Arial" charset="0"/>
              </a:rPr>
              <a:t>a result applications using different components move between the public cloud and data center. This presents integration and management challenges for </a:t>
            </a: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rPr>
              <a:t>customers. Click </a:t>
            </a: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hlinkClick r:id="rId4"/>
              </a:rPr>
              <a:t>here</a:t>
            </a: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rPr>
              <a:t> to learn how Tech </a:t>
            </a:r>
            <a:r>
              <a:rPr kumimoji="0" lang="en-US" sz="2000" b="0" i="0" u="none" strike="noStrike" kern="1200" cap="none" spc="0" normalizeH="0" baseline="0" noProof="0" dirty="0">
                <a:ln>
                  <a:noFill/>
                </a:ln>
                <a:solidFill>
                  <a:srgbClr val="1F2A44"/>
                </a:solidFill>
                <a:effectLst/>
                <a:uLnTx/>
                <a:uFillTx/>
                <a:latin typeface="Corbel"/>
                <a:ea typeface="+mn-ea"/>
                <a:cs typeface="Arial" charset="0"/>
              </a:rPr>
              <a:t>Data simplifies the integration challenges with our commercial, off-the-shelf and fully supported </a:t>
            </a:r>
            <a:r>
              <a:rPr kumimoji="0" lang="en-US" sz="2000" b="0" i="0" u="none" strike="noStrike" kern="1200" cap="none" spc="0" normalizeH="0" baseline="0" noProof="0" dirty="0" smtClean="0">
                <a:ln>
                  <a:noFill/>
                </a:ln>
                <a:solidFill>
                  <a:srgbClr val="1F2A44"/>
                </a:solidFill>
                <a:effectLst/>
                <a:uLnTx/>
                <a:uFillTx/>
                <a:latin typeface="Corbel"/>
                <a:ea typeface="+mn-ea"/>
                <a:cs typeface="Arial" charset="0"/>
              </a:rPr>
              <a:t>software products</a:t>
            </a:r>
            <a:r>
              <a:rPr kumimoji="0" lang="en-US" sz="2000" b="0" i="0" u="none" strike="noStrike" kern="1200" cap="none" spc="0" normalizeH="0" baseline="0" noProof="0" dirty="0">
                <a:ln>
                  <a:noFill/>
                </a:ln>
                <a:solidFill>
                  <a:srgbClr val="1F2A44"/>
                </a:solidFill>
                <a:effectLst/>
                <a:uLnTx/>
                <a:uFillTx/>
                <a:latin typeface="Corbel"/>
                <a:ea typeface="+mn-ea"/>
                <a:cs typeface="Arial" charset="0"/>
              </a:rPr>
              <a:t>. </a:t>
            </a:r>
            <a:endParaRPr kumimoji="0" lang="en-US" sz="2000" b="0" i="0" u="none" strike="noStrike" kern="1200" cap="none" spc="0" normalizeH="0" baseline="0" noProof="0" dirty="0" smtClean="0">
              <a:ln>
                <a:noFill/>
              </a:ln>
              <a:solidFill>
                <a:srgbClr val="1F2A44"/>
              </a:solidFill>
              <a:effectLst/>
              <a:uLnTx/>
              <a:uFillTx/>
              <a:latin typeface="Corbe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F2A44"/>
              </a:solidFill>
              <a:effectLst/>
              <a:uLnTx/>
              <a:uFillTx/>
              <a:latin typeface="Corbel"/>
              <a:ea typeface="+mn-ea"/>
              <a:cs typeface="Arial" charset="0"/>
            </a:endParaRPr>
          </a:p>
        </p:txBody>
      </p:sp>
      <p:cxnSp>
        <p:nvCxnSpPr>
          <p:cNvPr id="7" name="Straight Connector 6"/>
          <p:cNvCxnSpPr/>
          <p:nvPr/>
        </p:nvCxnSpPr>
        <p:spPr>
          <a:xfrm flipV="1">
            <a:off x="5235599" y="2667000"/>
            <a:ext cx="6398256" cy="38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7203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61" y="571582"/>
            <a:ext cx="11677222" cy="792162"/>
          </a:xfrm>
        </p:spPr>
        <p:txBody>
          <a:bodyPr/>
          <a:lstStyle/>
          <a:p>
            <a:r>
              <a:rPr lang="en-US" sz="3200" dirty="0" smtClean="0"/>
              <a:t>Customers May Lack </a:t>
            </a:r>
            <a:r>
              <a:rPr lang="en-US" sz="3200" dirty="0"/>
              <a:t>the </a:t>
            </a:r>
            <a:r>
              <a:rPr lang="en-US" sz="3200" dirty="0" smtClean="0"/>
              <a:t>Time</a:t>
            </a:r>
            <a:r>
              <a:rPr lang="en-US" sz="3200" dirty="0"/>
              <a:t>, </a:t>
            </a:r>
            <a:r>
              <a:rPr lang="en-US" sz="3200" dirty="0" smtClean="0"/>
              <a:t>Staff</a:t>
            </a:r>
            <a:r>
              <a:rPr lang="en-US" sz="3200" dirty="0"/>
              <a:t>, or </a:t>
            </a:r>
            <a:r>
              <a:rPr lang="en-US" sz="3200" dirty="0" smtClean="0"/>
              <a:t>Expertise </a:t>
            </a:r>
            <a:r>
              <a:rPr lang="en-US" sz="3200" dirty="0"/>
              <a:t>to </a:t>
            </a:r>
            <a:r>
              <a:rPr lang="en-US" sz="3200" dirty="0" smtClean="0"/>
              <a:t>Embrace Cloud </a:t>
            </a:r>
            <a:endParaRPr lang="en-US" sz="3200" dirty="0"/>
          </a:p>
        </p:txBody>
      </p:sp>
      <p:sp>
        <p:nvSpPr>
          <p:cNvPr id="5" name="Oval 4">
            <a:extLst>
              <a:ext uri="{FF2B5EF4-FFF2-40B4-BE49-F238E27FC236}">
                <a16:creationId xmlns:a16="http://schemas.microsoft.com/office/drawing/2014/main" id="{CAB23E7D-37EB-4D8F-8797-EE45C1F08AED}"/>
              </a:ext>
            </a:extLst>
          </p:cNvPr>
          <p:cNvSpPr/>
          <p:nvPr/>
        </p:nvSpPr>
        <p:spPr>
          <a:xfrm>
            <a:off x="965200" y="2311068"/>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id="{CAB23E7D-37EB-4D8F-8797-EE45C1F08AED}"/>
              </a:ext>
            </a:extLst>
          </p:cNvPr>
          <p:cNvSpPr/>
          <p:nvPr/>
        </p:nvSpPr>
        <p:spPr>
          <a:xfrm>
            <a:off x="1066800" y="2412668"/>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id="{CAB23E7D-37EB-4D8F-8797-EE45C1F08AED}"/>
              </a:ext>
            </a:extLst>
          </p:cNvPr>
          <p:cNvSpPr/>
          <p:nvPr/>
        </p:nvSpPr>
        <p:spPr>
          <a:xfrm>
            <a:off x="3892620" y="2309731"/>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a:extLst>
              <a:ext uri="{FF2B5EF4-FFF2-40B4-BE49-F238E27FC236}">
                <a16:creationId xmlns:a16="http://schemas.microsoft.com/office/drawing/2014/main" id="{CAB23E7D-37EB-4D8F-8797-EE45C1F08AED}"/>
              </a:ext>
            </a:extLst>
          </p:cNvPr>
          <p:cNvSpPr/>
          <p:nvPr/>
        </p:nvSpPr>
        <p:spPr>
          <a:xfrm>
            <a:off x="3994220" y="2411331"/>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a:extLst>
              <a:ext uri="{FF2B5EF4-FFF2-40B4-BE49-F238E27FC236}">
                <a16:creationId xmlns:a16="http://schemas.microsoft.com/office/drawing/2014/main" id="{CAB23E7D-37EB-4D8F-8797-EE45C1F08AED}"/>
              </a:ext>
            </a:extLst>
          </p:cNvPr>
          <p:cNvSpPr/>
          <p:nvPr/>
        </p:nvSpPr>
        <p:spPr>
          <a:xfrm>
            <a:off x="6723226" y="2309729"/>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id="{CAB23E7D-37EB-4D8F-8797-EE45C1F08AED}"/>
              </a:ext>
            </a:extLst>
          </p:cNvPr>
          <p:cNvSpPr/>
          <p:nvPr/>
        </p:nvSpPr>
        <p:spPr>
          <a:xfrm>
            <a:off x="6824826" y="2411329"/>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id="{CAB23E7D-37EB-4D8F-8797-EE45C1F08AED}"/>
              </a:ext>
            </a:extLst>
          </p:cNvPr>
          <p:cNvSpPr/>
          <p:nvPr/>
        </p:nvSpPr>
        <p:spPr>
          <a:xfrm>
            <a:off x="9549046" y="2309729"/>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id="{CAB23E7D-37EB-4D8F-8797-EE45C1F08AED}"/>
              </a:ext>
            </a:extLst>
          </p:cNvPr>
          <p:cNvSpPr/>
          <p:nvPr/>
        </p:nvSpPr>
        <p:spPr>
          <a:xfrm>
            <a:off x="9650646" y="2411329"/>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562808" y="4333476"/>
            <a:ext cx="2537909" cy="995401"/>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Understand Readiness: </a:t>
            </a:r>
          </a:p>
          <a:p>
            <a:pPr algn="ctr"/>
            <a:r>
              <a:rPr lang="en-US" sz="1467" dirty="0">
                <a:solidFill>
                  <a:srgbClr val="051D46"/>
                </a:solidFill>
                <a:latin typeface="Work Sans" charset="0"/>
                <a:ea typeface="Work Sans" charset="0"/>
                <a:cs typeface="Work Sans" charset="0"/>
              </a:rPr>
              <a:t>Assess people, process and technology to document current environment.</a:t>
            </a:r>
          </a:p>
        </p:txBody>
      </p:sp>
      <p:sp>
        <p:nvSpPr>
          <p:cNvPr id="18" name="TextBox 17"/>
          <p:cNvSpPr txBox="1"/>
          <p:nvPr/>
        </p:nvSpPr>
        <p:spPr>
          <a:xfrm>
            <a:off x="3682756" y="4333477"/>
            <a:ext cx="2459160"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Gain Alignment: </a:t>
            </a:r>
          </a:p>
          <a:p>
            <a:pPr algn="ctr"/>
            <a:r>
              <a:rPr lang="en-US" sz="1467" dirty="0">
                <a:solidFill>
                  <a:srgbClr val="051D46"/>
                </a:solidFill>
                <a:latin typeface="Work Sans" charset="0"/>
                <a:ea typeface="Work Sans" charset="0"/>
                <a:cs typeface="Work Sans" charset="0"/>
              </a:rPr>
              <a:t>Define business goals and identify gaps across the organization that need to be addressed for success.</a:t>
            </a:r>
          </a:p>
        </p:txBody>
      </p:sp>
      <p:sp>
        <p:nvSpPr>
          <p:cNvPr id="19" name="TextBox 18"/>
          <p:cNvSpPr txBox="1"/>
          <p:nvPr/>
        </p:nvSpPr>
        <p:spPr>
          <a:xfrm>
            <a:off x="6523919" y="4335649"/>
            <a:ext cx="2444076"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Reduce Complexity:</a:t>
            </a:r>
          </a:p>
          <a:p>
            <a:pPr algn="ctr"/>
            <a:r>
              <a:rPr lang="en-US" sz="1467" dirty="0">
                <a:solidFill>
                  <a:srgbClr val="051D46"/>
                </a:solidFill>
                <a:latin typeface="Work Sans" charset="0"/>
                <a:ea typeface="Work Sans" charset="0"/>
                <a:cs typeface="Work Sans" charset="0"/>
              </a:rPr>
              <a:t> Rely on proven experts for guidance and technical skills to address complex</a:t>
            </a:r>
          </a:p>
          <a:p>
            <a:pPr algn="ctr"/>
            <a:r>
              <a:rPr lang="en-US" sz="1467" dirty="0">
                <a:solidFill>
                  <a:srgbClr val="051D46"/>
                </a:solidFill>
                <a:latin typeface="Work Sans" charset="0"/>
                <a:ea typeface="Work Sans" charset="0"/>
                <a:cs typeface="Work Sans" charset="0"/>
              </a:rPr>
              <a:t>requirements.</a:t>
            </a:r>
          </a:p>
        </p:txBody>
      </p:sp>
      <p:sp>
        <p:nvSpPr>
          <p:cNvPr id="20" name="TextBox 19"/>
          <p:cNvSpPr txBox="1"/>
          <p:nvPr/>
        </p:nvSpPr>
        <p:spPr>
          <a:xfrm>
            <a:off x="9042436" y="4333476"/>
            <a:ext cx="2633177"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Lower Risk: </a:t>
            </a:r>
          </a:p>
          <a:p>
            <a:pPr algn="ctr"/>
            <a:r>
              <a:rPr lang="en-US" sz="1467" dirty="0">
                <a:solidFill>
                  <a:srgbClr val="051D46"/>
                </a:solidFill>
                <a:latin typeface="Work Sans" charset="0"/>
                <a:ea typeface="Work Sans" charset="0"/>
                <a:cs typeface="Work Sans" charset="0"/>
              </a:rPr>
              <a:t>Provide recommendations with financial information to make informed decisions for the organization.</a:t>
            </a:r>
          </a:p>
        </p:txBody>
      </p:sp>
      <p:grpSp>
        <p:nvGrpSpPr>
          <p:cNvPr id="21" name="Group 20">
            <a:extLst>
              <a:ext uri="{FF2B5EF4-FFF2-40B4-BE49-F238E27FC236}">
                <a16:creationId xmlns:a16="http://schemas.microsoft.com/office/drawing/2014/main" id="{67A1700B-43F6-4F45-8068-B10AF7531F02}"/>
              </a:ext>
            </a:extLst>
          </p:cNvPr>
          <p:cNvGrpSpPr/>
          <p:nvPr/>
        </p:nvGrpSpPr>
        <p:grpSpPr>
          <a:xfrm>
            <a:off x="3014715" y="3038279"/>
            <a:ext cx="439685" cy="354175"/>
            <a:chOff x="10995389" y="5292526"/>
            <a:chExt cx="575962" cy="463948"/>
          </a:xfrm>
          <a:solidFill>
            <a:srgbClr val="CBDC2A"/>
          </a:solidFill>
        </p:grpSpPr>
        <p:sp>
          <p:nvSpPr>
            <p:cNvPr id="2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grpSp>
        <p:nvGrpSpPr>
          <p:cNvPr id="24" name="Group 23">
            <a:extLst>
              <a:ext uri="{FF2B5EF4-FFF2-40B4-BE49-F238E27FC236}">
                <a16:creationId xmlns:a16="http://schemas.microsoft.com/office/drawing/2014/main" id="{67A1700B-43F6-4F45-8068-B10AF7531F02}"/>
              </a:ext>
            </a:extLst>
          </p:cNvPr>
          <p:cNvGrpSpPr/>
          <p:nvPr/>
        </p:nvGrpSpPr>
        <p:grpSpPr>
          <a:xfrm>
            <a:off x="5895410" y="2999203"/>
            <a:ext cx="439685" cy="354175"/>
            <a:chOff x="10995389" y="5292526"/>
            <a:chExt cx="575962" cy="463948"/>
          </a:xfrm>
          <a:solidFill>
            <a:srgbClr val="CBDC2A"/>
          </a:solidFill>
        </p:grpSpPr>
        <p:sp>
          <p:nvSpPr>
            <p:cNvPr id="25"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6"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grpSp>
        <p:nvGrpSpPr>
          <p:cNvPr id="27" name="Group 26">
            <a:extLst>
              <a:ext uri="{FF2B5EF4-FFF2-40B4-BE49-F238E27FC236}">
                <a16:creationId xmlns:a16="http://schemas.microsoft.com/office/drawing/2014/main" id="{67A1700B-43F6-4F45-8068-B10AF7531F02}"/>
              </a:ext>
            </a:extLst>
          </p:cNvPr>
          <p:cNvGrpSpPr/>
          <p:nvPr/>
        </p:nvGrpSpPr>
        <p:grpSpPr>
          <a:xfrm>
            <a:off x="8785372" y="2999203"/>
            <a:ext cx="439685" cy="354175"/>
            <a:chOff x="10995389" y="5292526"/>
            <a:chExt cx="575962" cy="463948"/>
          </a:xfrm>
          <a:solidFill>
            <a:srgbClr val="CBDC2A"/>
          </a:solidFill>
        </p:grpSpPr>
        <p:sp>
          <p:nvSpPr>
            <p:cNvPr id="28"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9"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sp>
        <p:nvSpPr>
          <p:cNvPr id="30" name="Rectangle 29"/>
          <p:cNvSpPr/>
          <p:nvPr/>
        </p:nvSpPr>
        <p:spPr>
          <a:xfrm>
            <a:off x="1332194" y="1635592"/>
            <a:ext cx="10607904" cy="461665"/>
          </a:xfrm>
          <a:prstGeom prst="rect">
            <a:avLst/>
          </a:prstGeom>
        </p:spPr>
        <p:txBody>
          <a:bodyPr wrap="none">
            <a:spAutoFit/>
          </a:bodyPr>
          <a:lstStyle/>
          <a:p>
            <a:r>
              <a:rPr lang="en-US" sz="2400" dirty="0">
                <a:latin typeface="+mj-lt"/>
              </a:rPr>
              <a:t>Customers expect </a:t>
            </a:r>
            <a:r>
              <a:rPr lang="en-US" sz="2400" dirty="0" smtClean="0">
                <a:latin typeface="+mj-lt"/>
              </a:rPr>
              <a:t>Solution Providers </a:t>
            </a:r>
            <a:r>
              <a:rPr lang="en-US" sz="2400" dirty="0">
                <a:latin typeface="+mj-lt"/>
              </a:rPr>
              <a:t>to be experts on the </a:t>
            </a:r>
            <a:r>
              <a:rPr lang="en-US" sz="2400" dirty="0" smtClean="0">
                <a:latin typeface="+mj-lt"/>
              </a:rPr>
              <a:t>cloud and help them…. </a:t>
            </a:r>
            <a:endParaRPr lang="en-US" sz="2400"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124" y="2750061"/>
            <a:ext cx="859273" cy="859273"/>
          </a:xfrm>
          <a:prstGeom prst="rect">
            <a:avLst/>
          </a:prstGeom>
        </p:spPr>
      </p:pic>
      <p:pic>
        <p:nvPicPr>
          <p:cNvPr id="34" name="Picture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0" y="2750061"/>
            <a:ext cx="1182186" cy="848749"/>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360" y="2742363"/>
            <a:ext cx="901752" cy="901752"/>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6067" y="2772194"/>
            <a:ext cx="950533" cy="881181"/>
          </a:xfrm>
          <a:prstGeom prst="rect">
            <a:avLst/>
          </a:prstGeom>
        </p:spPr>
      </p:pic>
    </p:spTree>
    <p:extLst>
      <p:ext uri="{BB962C8B-B14F-4D97-AF65-F5344CB8AC3E}">
        <p14:creationId xmlns:p14="http://schemas.microsoft.com/office/powerpoint/2010/main" val="26872252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Ask </a:t>
            </a:r>
            <a:r>
              <a:rPr lang="en-US" dirty="0"/>
              <a:t>– </a:t>
            </a:r>
            <a:r>
              <a:rPr lang="en-US" dirty="0" smtClean="0"/>
              <a:t>Then Listen </a:t>
            </a:r>
            <a:endParaRPr lang="en-US" dirty="0"/>
          </a:p>
        </p:txBody>
      </p:sp>
      <p:sp>
        <p:nvSpPr>
          <p:cNvPr id="3" name="Content Placeholder 2"/>
          <p:cNvSpPr>
            <a:spLocks noGrp="1"/>
          </p:cNvSpPr>
          <p:nvPr>
            <p:ph type="body" sz="quarter" idx="12"/>
          </p:nvPr>
        </p:nvSpPr>
        <p:spPr/>
        <p:txBody>
          <a:bodyPr>
            <a:normAutofit/>
          </a:bodyPr>
          <a:lstStyle/>
          <a:p>
            <a:pPr marL="0" indent="0">
              <a:buNone/>
            </a:pPr>
            <a:r>
              <a:rPr lang="en-US" dirty="0" smtClean="0"/>
              <a:t>Starting the conversation with your customers. Ask </a:t>
            </a:r>
            <a:r>
              <a:rPr lang="en-US" dirty="0"/>
              <a:t>about:</a:t>
            </a:r>
          </a:p>
          <a:p>
            <a:pPr marL="404813" lvl="0" indent="-404813"/>
            <a:r>
              <a:rPr lang="en-US" b="1" dirty="0">
                <a:solidFill>
                  <a:schemeClr val="tx1"/>
                </a:solidFill>
              </a:rPr>
              <a:t>Business goals for </a:t>
            </a:r>
            <a:r>
              <a:rPr lang="en-US" b="1" dirty="0" smtClean="0">
                <a:solidFill>
                  <a:schemeClr val="tx1"/>
                </a:solidFill>
              </a:rPr>
              <a:t>cloud – </a:t>
            </a:r>
            <a:r>
              <a:rPr lang="en-US" dirty="0" smtClean="0">
                <a:solidFill>
                  <a:schemeClr val="tx1"/>
                </a:solidFill>
              </a:rPr>
              <a:t>Learn about </a:t>
            </a:r>
            <a:r>
              <a:rPr lang="en-US" dirty="0">
                <a:solidFill>
                  <a:schemeClr val="tx1"/>
                </a:solidFill>
              </a:rPr>
              <a:t>what the business expects from </a:t>
            </a:r>
            <a:r>
              <a:rPr lang="en-US" dirty="0" smtClean="0">
                <a:solidFill>
                  <a:schemeClr val="tx1"/>
                </a:solidFill>
              </a:rPr>
              <a:t>cloud adoption, current initiatives and timeframes.</a:t>
            </a:r>
          </a:p>
          <a:p>
            <a:pPr marL="404813" lvl="0" indent="-404813"/>
            <a:r>
              <a:rPr lang="en-US" b="1" dirty="0" smtClean="0">
                <a:solidFill>
                  <a:schemeClr val="tx1"/>
                </a:solidFill>
              </a:rPr>
              <a:t>Skills, Infrastructure and Process concerns</a:t>
            </a:r>
            <a:r>
              <a:rPr lang="en-US" dirty="0" smtClean="0">
                <a:solidFill>
                  <a:schemeClr val="tx1"/>
                </a:solidFill>
              </a:rPr>
              <a:t> – Where does the business have gaps in their cloud readiness. </a:t>
            </a:r>
          </a:p>
          <a:p>
            <a:pPr marL="404813" lvl="0" indent="-404813"/>
            <a:r>
              <a:rPr lang="en-US" b="1" dirty="0" smtClean="0">
                <a:solidFill>
                  <a:schemeClr val="tx1"/>
                </a:solidFill>
              </a:rPr>
              <a:t>Current </a:t>
            </a:r>
            <a:r>
              <a:rPr lang="en-US" b="1" dirty="0">
                <a:solidFill>
                  <a:schemeClr val="tx1"/>
                </a:solidFill>
              </a:rPr>
              <a:t>state </a:t>
            </a:r>
            <a:r>
              <a:rPr lang="en-US" dirty="0" smtClean="0">
                <a:solidFill>
                  <a:schemeClr val="tx1"/>
                </a:solidFill>
              </a:rPr>
              <a:t>– Workload migrations, Hybrid cloud initiative, integration or IT management challenges, process improvement needs.</a:t>
            </a:r>
            <a:endParaRPr lang="en-US" dirty="0">
              <a:solidFill>
                <a:schemeClr val="tx1"/>
              </a:solidFill>
            </a:endParaRPr>
          </a:p>
        </p:txBody>
      </p:sp>
    </p:spTree>
    <p:extLst>
      <p:ext uri="{BB962C8B-B14F-4D97-AF65-F5344CB8AC3E}">
        <p14:creationId xmlns:p14="http://schemas.microsoft.com/office/powerpoint/2010/main" val="368506229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Learn As You Go</a:t>
            </a:r>
            <a:endParaRPr lang="en-US" dirty="0"/>
          </a:p>
        </p:txBody>
      </p:sp>
      <p:sp>
        <p:nvSpPr>
          <p:cNvPr id="3" name="Content Placeholder 2"/>
          <p:cNvSpPr>
            <a:spLocks noGrp="1"/>
          </p:cNvSpPr>
          <p:nvPr>
            <p:ph type="body" sz="quarter" idx="12"/>
          </p:nvPr>
        </p:nvSpPr>
        <p:spPr>
          <a:xfrm>
            <a:off x="531157" y="1485900"/>
            <a:ext cx="11128098" cy="4343400"/>
          </a:xfrm>
        </p:spPr>
        <p:txBody>
          <a:bodyPr>
            <a:normAutofit/>
          </a:bodyPr>
          <a:lstStyle/>
          <a:p>
            <a:pPr marL="0" indent="0">
              <a:buNone/>
            </a:pPr>
            <a:r>
              <a:rPr lang="en-US" dirty="0"/>
              <a:t>Don’t worry about knowing it all up front. </a:t>
            </a:r>
          </a:p>
          <a:p>
            <a:pPr marL="344488" indent="-344488"/>
            <a:r>
              <a:rPr lang="en-US" dirty="0" smtClean="0">
                <a:solidFill>
                  <a:schemeClr val="tx1"/>
                </a:solidFill>
              </a:rPr>
              <a:t>Take </a:t>
            </a:r>
            <a:r>
              <a:rPr lang="en-US" dirty="0">
                <a:solidFill>
                  <a:schemeClr val="tx1"/>
                </a:solidFill>
              </a:rPr>
              <a:t>what you learn from </a:t>
            </a:r>
            <a:r>
              <a:rPr lang="en-US" dirty="0" smtClean="0">
                <a:solidFill>
                  <a:schemeClr val="tx1"/>
                </a:solidFill>
              </a:rPr>
              <a:t>interviews and </a:t>
            </a:r>
            <a:r>
              <a:rPr lang="en-US" dirty="0">
                <a:solidFill>
                  <a:schemeClr val="tx1"/>
                </a:solidFill>
              </a:rPr>
              <a:t>use it to dive deeper, do </a:t>
            </a:r>
            <a:r>
              <a:rPr lang="en-US" dirty="0" smtClean="0">
                <a:solidFill>
                  <a:schemeClr val="tx1"/>
                </a:solidFill>
              </a:rPr>
              <a:t>research and </a:t>
            </a:r>
            <a:r>
              <a:rPr lang="en-US" dirty="0">
                <a:solidFill>
                  <a:schemeClr val="tx1"/>
                </a:solidFill>
              </a:rPr>
              <a:t>ask follow up </a:t>
            </a:r>
            <a:r>
              <a:rPr lang="en-US" dirty="0" smtClean="0">
                <a:solidFill>
                  <a:schemeClr val="tx1"/>
                </a:solidFill>
              </a:rPr>
              <a:t>questions.</a:t>
            </a:r>
            <a:endParaRPr lang="en-US" dirty="0">
              <a:solidFill>
                <a:schemeClr val="tx1"/>
              </a:solidFill>
            </a:endParaRPr>
          </a:p>
          <a:p>
            <a:pPr marL="344488" indent="-344488"/>
            <a:r>
              <a:rPr lang="en-US" dirty="0" smtClean="0">
                <a:solidFill>
                  <a:schemeClr val="tx1"/>
                </a:solidFill>
              </a:rPr>
              <a:t>Adopting cloud </a:t>
            </a:r>
            <a:r>
              <a:rPr lang="en-US" dirty="0">
                <a:solidFill>
                  <a:schemeClr val="tx1"/>
                </a:solidFill>
              </a:rPr>
              <a:t>is </a:t>
            </a:r>
            <a:r>
              <a:rPr lang="en-US" dirty="0" smtClean="0">
                <a:solidFill>
                  <a:schemeClr val="tx1"/>
                </a:solidFill>
              </a:rPr>
              <a:t>an ongoing journey, </a:t>
            </a:r>
            <a:r>
              <a:rPr lang="en-US" dirty="0">
                <a:solidFill>
                  <a:schemeClr val="tx1"/>
                </a:solidFill>
              </a:rPr>
              <a:t>not an end </a:t>
            </a:r>
            <a:r>
              <a:rPr lang="en-US" dirty="0" smtClean="0">
                <a:solidFill>
                  <a:schemeClr val="tx1"/>
                </a:solidFill>
              </a:rPr>
              <a:t>state.</a:t>
            </a:r>
            <a:endParaRPr lang="en-US" dirty="0">
              <a:solidFill>
                <a:schemeClr val="tx1"/>
              </a:solidFill>
            </a:endParaRPr>
          </a:p>
          <a:p>
            <a:pPr marL="344488" indent="-344488"/>
            <a:r>
              <a:rPr lang="en-US" dirty="0">
                <a:solidFill>
                  <a:schemeClr val="tx1"/>
                </a:solidFill>
              </a:rPr>
              <a:t>E</a:t>
            </a:r>
            <a:r>
              <a:rPr lang="en-US" dirty="0" smtClean="0">
                <a:solidFill>
                  <a:schemeClr val="tx1"/>
                </a:solidFill>
              </a:rPr>
              <a:t>ngage </a:t>
            </a:r>
            <a:r>
              <a:rPr lang="en-US" dirty="0">
                <a:solidFill>
                  <a:schemeClr val="tx1"/>
                </a:solidFill>
              </a:rPr>
              <a:t>with the business on their needs, </a:t>
            </a:r>
            <a:r>
              <a:rPr lang="en-US" dirty="0" smtClean="0">
                <a:solidFill>
                  <a:schemeClr val="tx1"/>
                </a:solidFill>
              </a:rPr>
              <a:t>and uncover sales opportunities.</a:t>
            </a:r>
          </a:p>
          <a:p>
            <a:pPr marL="344488" indent="-344488"/>
            <a:r>
              <a:rPr lang="en-US" dirty="0" smtClean="0">
                <a:solidFill>
                  <a:schemeClr val="tx1"/>
                </a:solidFill>
              </a:rPr>
              <a:t>Prioritize needs and identify business outcome.</a:t>
            </a:r>
            <a:endParaRPr lang="en-US" dirty="0">
              <a:solidFill>
                <a:schemeClr val="tx1"/>
              </a:solidFill>
            </a:endParaRPr>
          </a:p>
        </p:txBody>
      </p:sp>
      <p:grpSp>
        <p:nvGrpSpPr>
          <p:cNvPr id="6" name="Group 5"/>
          <p:cNvGrpSpPr/>
          <p:nvPr/>
        </p:nvGrpSpPr>
        <p:grpSpPr>
          <a:xfrm>
            <a:off x="3628" y="5439326"/>
            <a:ext cx="12188371" cy="656674"/>
            <a:chOff x="3628" y="5439326"/>
            <a:chExt cx="12188371" cy="671090"/>
          </a:xfrm>
        </p:grpSpPr>
        <p:sp>
          <p:nvSpPr>
            <p:cNvPr id="5" name="Rectangle 4"/>
            <p:cNvSpPr/>
            <p:nvPr/>
          </p:nvSpPr>
          <p:spPr>
            <a:xfrm>
              <a:off x="3628" y="5439326"/>
              <a:ext cx="12188371" cy="671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extBox 1"/>
            <p:cNvSpPr txBox="1"/>
            <p:nvPr/>
          </p:nvSpPr>
          <p:spPr>
            <a:xfrm>
              <a:off x="304800" y="5544038"/>
              <a:ext cx="8610600" cy="4718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orbel"/>
                  <a:ea typeface="+mn-ea"/>
                  <a:cs typeface="Arial" charset="0"/>
                </a:rPr>
                <a:t>Leverage your partnership with Tech Data to help with this process. </a:t>
              </a:r>
              <a:endParaRPr kumimoji="0" lang="en-US" sz="2400" b="0" i="0" u="none" strike="noStrike" kern="1200" cap="none" spc="0" normalizeH="0" baseline="0" noProof="0" dirty="0">
                <a:ln>
                  <a:noFill/>
                </a:ln>
                <a:solidFill>
                  <a:prstClr val="white"/>
                </a:solidFill>
                <a:effectLst/>
                <a:uLnTx/>
                <a:uFillTx/>
                <a:latin typeface="Corbel"/>
                <a:ea typeface="+mn-ea"/>
                <a:cs typeface="Arial" charset="0"/>
              </a:endParaRPr>
            </a:p>
          </p:txBody>
        </p:sp>
      </p:grpSp>
    </p:spTree>
    <p:extLst>
      <p:ext uri="{BB962C8B-B14F-4D97-AF65-F5344CB8AC3E}">
        <p14:creationId xmlns:p14="http://schemas.microsoft.com/office/powerpoint/2010/main" val="2543635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Services Sales Tools and Resources </a:t>
            </a:r>
            <a:endParaRPr lang="en-US" dirty="0"/>
          </a:p>
        </p:txBody>
      </p:sp>
      <p:sp>
        <p:nvSpPr>
          <p:cNvPr id="8" name="Text Placeholder 7"/>
          <p:cNvSpPr>
            <a:spLocks noGrp="1"/>
          </p:cNvSpPr>
          <p:nvPr>
            <p:ph type="body" sz="quarter" idx="23"/>
          </p:nvPr>
        </p:nvSpPr>
        <p:spPr/>
        <p:txBody>
          <a:bodyPr/>
          <a:lstStyle/>
          <a:p>
            <a:r>
              <a:rPr lang="en-US" dirty="0" smtClean="0"/>
              <a:t>Sales Tools and Resources Available for Partners</a:t>
            </a:r>
            <a:endParaRPr lang="en-US" u="sng" dirty="0"/>
          </a:p>
        </p:txBody>
      </p:sp>
      <p:sp>
        <p:nvSpPr>
          <p:cNvPr id="5" name="Text Placeholder 4"/>
          <p:cNvSpPr>
            <a:spLocks noGrp="1"/>
          </p:cNvSpPr>
          <p:nvPr>
            <p:ph type="body" sz="quarter" idx="18"/>
          </p:nvPr>
        </p:nvSpPr>
        <p:spPr>
          <a:xfrm>
            <a:off x="1676400" y="2495693"/>
            <a:ext cx="2173645" cy="353869"/>
          </a:xfrm>
          <a:noFill/>
        </p:spPr>
        <p:txBody>
          <a:bodyPr/>
          <a:lstStyle/>
          <a:p>
            <a:r>
              <a:rPr lang="en-US" dirty="0" smtClean="0"/>
              <a:t>C&amp;A Partner Datasheets</a:t>
            </a:r>
            <a:endParaRPr lang="en-US" dirty="0"/>
          </a:p>
        </p:txBody>
      </p:sp>
      <p:sp>
        <p:nvSpPr>
          <p:cNvPr id="7" name="Text Placeholder 6"/>
          <p:cNvSpPr>
            <a:spLocks noGrp="1"/>
          </p:cNvSpPr>
          <p:nvPr>
            <p:ph type="body" sz="quarter" idx="22"/>
          </p:nvPr>
        </p:nvSpPr>
        <p:spPr>
          <a:xfrm>
            <a:off x="5280894" y="2685071"/>
            <a:ext cx="1878748" cy="216619"/>
          </a:xfrm>
          <a:noFill/>
        </p:spPr>
        <p:txBody>
          <a:bodyPr/>
          <a:lstStyle/>
          <a:p>
            <a:r>
              <a:rPr lang="en-US" dirty="0" smtClean="0"/>
              <a:t>Marketing Collateral for You to Brand</a:t>
            </a:r>
            <a:endParaRPr lang="en-US" dirty="0"/>
          </a:p>
        </p:txBody>
      </p:sp>
      <p:sp>
        <p:nvSpPr>
          <p:cNvPr id="11" name="Rectangle 10"/>
          <p:cNvSpPr/>
          <p:nvPr/>
        </p:nvSpPr>
        <p:spPr>
          <a:xfrm>
            <a:off x="1211679" y="2849562"/>
            <a:ext cx="8648498" cy="28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a:ea typeface="+mn-ea"/>
              <a:cs typeface="+mn-cs"/>
            </a:endParaRPr>
          </a:p>
        </p:txBody>
      </p:sp>
      <p:sp>
        <p:nvSpPr>
          <p:cNvPr id="16" name="Text Placeholder 15"/>
          <p:cNvSpPr>
            <a:spLocks noGrp="1"/>
          </p:cNvSpPr>
          <p:nvPr>
            <p:ph type="body" sz="quarter" idx="24"/>
          </p:nvPr>
        </p:nvSpPr>
        <p:spPr>
          <a:xfrm>
            <a:off x="8435542" y="2637176"/>
            <a:ext cx="2140060" cy="212386"/>
          </a:xfrm>
          <a:noFill/>
        </p:spPr>
        <p:txBody>
          <a:bodyPr/>
          <a:lstStyle/>
          <a:p>
            <a:r>
              <a:rPr lang="en-US" dirty="0" smtClean="0"/>
              <a:t>Sales Resources</a:t>
            </a:r>
            <a:endParaRPr lang="en-US" dirty="0"/>
          </a:p>
        </p:txBody>
      </p:sp>
      <p:grpSp>
        <p:nvGrpSpPr>
          <p:cNvPr id="9" name="Group 8"/>
          <p:cNvGrpSpPr/>
          <p:nvPr/>
        </p:nvGrpSpPr>
        <p:grpSpPr>
          <a:xfrm>
            <a:off x="1325567" y="2941126"/>
            <a:ext cx="9494833" cy="2119471"/>
            <a:chOff x="1325567" y="2941126"/>
            <a:chExt cx="8961433" cy="2119471"/>
          </a:xfrm>
        </p:grpSpPr>
        <p:sp>
          <p:nvSpPr>
            <p:cNvPr id="2" name="TextBox 1"/>
            <p:cNvSpPr txBox="1"/>
            <p:nvPr/>
          </p:nvSpPr>
          <p:spPr>
            <a:xfrm>
              <a:off x="1325567" y="3124200"/>
              <a:ext cx="1623834" cy="14478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12121"/>
                </a:solidFill>
                <a:effectLst/>
                <a:uLnTx/>
                <a:uFillTx/>
                <a:latin typeface="Helvetica Neue" pitchFamily="2" charset="0"/>
                <a:ea typeface="+mn-ea"/>
                <a:cs typeface="Arial" charset="0"/>
              </a:endParaRPr>
            </a:p>
          </p:txBody>
        </p:sp>
        <p:sp>
          <p:nvSpPr>
            <p:cNvPr id="3" name="TextBox 2"/>
            <p:cNvSpPr txBox="1"/>
            <p:nvPr/>
          </p:nvSpPr>
          <p:spPr>
            <a:xfrm>
              <a:off x="1576856" y="3013883"/>
              <a:ext cx="2537943" cy="1107996"/>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Cloud Assessment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Cloud Migration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C&amp;A Services Overview Datasheet</a:t>
              </a:r>
            </a:p>
          </p:txBody>
        </p:sp>
        <p:sp>
          <p:nvSpPr>
            <p:cNvPr id="13" name="TextBox 12"/>
            <p:cNvSpPr txBox="1"/>
            <p:nvPr/>
          </p:nvSpPr>
          <p:spPr>
            <a:xfrm>
              <a:off x="5660823" y="2954546"/>
              <a:ext cx="2191785" cy="307777"/>
            </a:xfrm>
            <a:prstGeom prst="rect">
              <a:avLst/>
            </a:prstGeom>
            <a:noFill/>
          </p:spPr>
          <p:txBody>
            <a:bodyPr wrap="square" rtlCol="0">
              <a:spAutoFit/>
            </a:bodyPr>
            <a:lstStyle/>
            <a:p>
              <a:pPr marL="120650" marR="0" lvl="0" indent="-1206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srgbClr val="212121"/>
                </a:solidFill>
                <a:effectLst/>
                <a:uLnTx/>
                <a:uFillTx/>
                <a:latin typeface="Corbel"/>
                <a:ea typeface="+mn-ea"/>
                <a:cs typeface="Arial" charset="0"/>
              </a:endParaRPr>
            </a:p>
          </p:txBody>
        </p:sp>
        <p:sp>
          <p:nvSpPr>
            <p:cNvPr id="14" name="TextBox 13"/>
            <p:cNvSpPr txBox="1"/>
            <p:nvPr/>
          </p:nvSpPr>
          <p:spPr>
            <a:xfrm>
              <a:off x="7707703" y="3041884"/>
              <a:ext cx="2044622" cy="307777"/>
            </a:xfrm>
            <a:prstGeom prst="rect">
              <a:avLst/>
            </a:prstGeom>
            <a:noFill/>
          </p:spPr>
          <p:txBody>
            <a:bodyPr wrap="square" rtlCol="0">
              <a:spAutoFit/>
            </a:bodyPr>
            <a:lstStyle/>
            <a:p>
              <a:pPr marL="120650" marR="0" lvl="0" indent="-1206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0000"/>
                </a:solidFill>
                <a:effectLst/>
                <a:uLnTx/>
                <a:uFillTx/>
                <a:latin typeface="Corbel"/>
                <a:ea typeface="+mn-ea"/>
                <a:cs typeface="Arial" charset="0"/>
              </a:endParaRPr>
            </a:p>
          </p:txBody>
        </p:sp>
        <p:sp>
          <p:nvSpPr>
            <p:cNvPr id="15" name="TextBox 14"/>
            <p:cNvSpPr txBox="1"/>
            <p:nvPr/>
          </p:nvSpPr>
          <p:spPr>
            <a:xfrm>
              <a:off x="7898826" y="2941126"/>
              <a:ext cx="2388174" cy="1692771"/>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Sample Statements of Work</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Sample Output /Deliverables</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Cloud Assessment Scoping Questionnaire</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Cloud  Intro Readiness Survey</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12121"/>
                </a:solidFill>
                <a:effectLst/>
                <a:uLnTx/>
                <a:uFillTx/>
                <a:latin typeface="Corbel"/>
                <a:ea typeface="+mn-ea"/>
                <a:cs typeface="Arial" charset="0"/>
              </a:endParaRPr>
            </a:p>
          </p:txBody>
        </p:sp>
        <p:sp>
          <p:nvSpPr>
            <p:cNvPr id="17" name="TextBox 16"/>
            <p:cNvSpPr txBox="1"/>
            <p:nvPr/>
          </p:nvSpPr>
          <p:spPr>
            <a:xfrm>
              <a:off x="4648200" y="3013883"/>
              <a:ext cx="2823803" cy="2046714"/>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White-labeled Cloud Services Overview Datasheet </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White-labeled Assessment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White-labeled Migration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212121"/>
                  </a:solidFill>
                  <a:effectLst/>
                  <a:uLnTx/>
                  <a:uFillTx/>
                  <a:latin typeface="Corbel"/>
                  <a:ea typeface="+mn-ea"/>
                  <a:cs typeface="Arial" charset="0"/>
                </a:rPr>
                <a:t>White-labeled Workload and Cost Analysis Assessment Datasheet </a:t>
              </a:r>
            </a:p>
          </p:txBody>
        </p:sp>
      </p:grpSp>
    </p:spTree>
    <p:extLst>
      <p:ext uri="{BB962C8B-B14F-4D97-AF65-F5344CB8AC3E}">
        <p14:creationId xmlns:p14="http://schemas.microsoft.com/office/powerpoint/2010/main" val="288908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385375" y="1672925"/>
            <a:ext cx="5508627" cy="776495"/>
          </a:xfrm>
          <a:prstGeom prst="rect">
            <a:avLst/>
          </a:prstGeom>
        </p:spPr>
        <p:txBody>
          <a:bodyPr wrap="square">
            <a:spAutoFit/>
          </a:bodyPr>
          <a:lstStyle/>
          <a:p>
            <a:pPr>
              <a:lnSpc>
                <a:spcPct val="300000"/>
              </a:lnSpc>
            </a:pPr>
            <a:r>
              <a:rPr lang="en-US" u="sng" dirty="0" smtClean="0">
                <a:latin typeface="+mj-lt"/>
                <a:ea typeface="Work Sans Light" charset="0"/>
                <a:cs typeface="Work Sans Light" charset="0"/>
                <a:hlinkClick r:id="rId3"/>
              </a:rPr>
              <a:t>CloudServicesUS@techdata.com </a:t>
            </a:r>
            <a:endParaRPr lang="en-US" u="sng" dirty="0">
              <a:latin typeface="+mj-lt"/>
              <a:ea typeface="Work Sans Light" charset="0"/>
              <a:cs typeface="Work Sans Light" charset="0"/>
            </a:endParaRPr>
          </a:p>
        </p:txBody>
      </p:sp>
      <p:sp>
        <p:nvSpPr>
          <p:cNvPr id="31" name="Rectangle 30"/>
          <p:cNvSpPr/>
          <p:nvPr/>
        </p:nvSpPr>
        <p:spPr>
          <a:xfrm>
            <a:off x="4913049" y="3057665"/>
            <a:ext cx="1350913" cy="1361935"/>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4913049" y="1474045"/>
            <a:ext cx="1350913" cy="1361935"/>
          </a:xfrm>
          <a:prstGeom prst="rect">
            <a:avLst/>
          </a:prstGeom>
          <a:solidFill>
            <a:srgbClr val="CBDC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 y="0"/>
            <a:ext cx="41655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97276" y="3003234"/>
            <a:ext cx="3571045" cy="1354025"/>
          </a:xfrm>
          <a:prstGeom prst="rect">
            <a:avLst/>
          </a:prstGeom>
          <a:noFill/>
        </p:spPr>
        <p:txBody>
          <a:bodyPr wrap="square" rtlCol="0">
            <a:spAutoFit/>
          </a:bodyPr>
          <a:lstStyle/>
          <a:p>
            <a:pPr algn="ctr"/>
            <a:r>
              <a:rPr lang="en-US" sz="2133" dirty="0">
                <a:solidFill>
                  <a:schemeClr val="bg1"/>
                </a:solidFill>
                <a:latin typeface="Work Sans Light" charset="0"/>
                <a:ea typeface="Work Sans Light" charset="0"/>
                <a:cs typeface="Work Sans Light" charset="0"/>
              </a:rPr>
              <a:t>For more information on Tech Data </a:t>
            </a:r>
            <a:r>
              <a:rPr lang="en-US" sz="2133" dirty="0" smtClean="0">
                <a:solidFill>
                  <a:schemeClr val="bg1"/>
                </a:solidFill>
                <a:latin typeface="Work Sans Light" charset="0"/>
                <a:ea typeface="Work Sans Light" charset="0"/>
                <a:cs typeface="Work Sans Light" charset="0"/>
              </a:rPr>
              <a:t>Cloud Services and Automation contact</a:t>
            </a:r>
            <a:r>
              <a:rPr lang="en-US" sz="2133" dirty="0">
                <a:solidFill>
                  <a:schemeClr val="bg1"/>
                </a:solidFill>
                <a:latin typeface="Work Sans Light" charset="0"/>
                <a:ea typeface="Work Sans Light" charset="0"/>
                <a:cs typeface="Work Sans Light" charset="0"/>
              </a:rPr>
              <a:t>…</a:t>
            </a:r>
          </a:p>
          <a:p>
            <a:pPr algn="r"/>
            <a:endParaRPr lang="en-US" dirty="0">
              <a:solidFill>
                <a:schemeClr val="bg1"/>
              </a:solidFill>
              <a:latin typeface="Work Sans Light" charset="0"/>
              <a:ea typeface="Work Sans Light" charset="0"/>
              <a:cs typeface="Work Sans Light"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7990" y="3109220"/>
            <a:ext cx="1258823" cy="1258823"/>
          </a:xfrm>
          <a:prstGeom prst="rect">
            <a:avLst/>
          </a:prstGeom>
          <a:solidFill>
            <a:srgbClr val="02B9E8"/>
          </a:solidFill>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6750" y="1879187"/>
            <a:ext cx="741305" cy="570233"/>
          </a:xfrm>
          <a:prstGeom prst="rect">
            <a:avLst/>
          </a:prstGeom>
          <a:solidFill>
            <a:srgbClr val="CADB2A"/>
          </a:solidFill>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34" y="1902613"/>
            <a:ext cx="4062532" cy="1222471"/>
          </a:xfrm>
          <a:prstGeom prst="rect">
            <a:avLst/>
          </a:prstGeom>
        </p:spPr>
      </p:pic>
      <p:sp>
        <p:nvSpPr>
          <p:cNvPr id="2" name="Rectangle 1"/>
          <p:cNvSpPr/>
          <p:nvPr/>
        </p:nvSpPr>
        <p:spPr>
          <a:xfrm>
            <a:off x="6388688" y="3057665"/>
            <a:ext cx="5508627" cy="768159"/>
          </a:xfrm>
          <a:prstGeom prst="rect">
            <a:avLst/>
          </a:prstGeom>
        </p:spPr>
        <p:txBody>
          <a:bodyPr wrap="square">
            <a:spAutoFit/>
          </a:bodyPr>
          <a:lstStyle/>
          <a:p>
            <a:pPr>
              <a:lnSpc>
                <a:spcPct val="300000"/>
              </a:lnSpc>
            </a:pPr>
            <a:r>
              <a:rPr lang="en-US" dirty="0" smtClean="0">
                <a:latin typeface="Work Sans Light" charset="0"/>
                <a:ea typeface="Work Sans Light" charset="0"/>
                <a:cs typeface="Work Sans Light" charset="0"/>
                <a:hlinkClick r:id="rId7"/>
              </a:rPr>
              <a:t>techdatacloud.com/services</a:t>
            </a:r>
            <a:endParaRPr lang="en-US" dirty="0">
              <a:latin typeface="Work Sans Light" charset="0"/>
              <a:ea typeface="Work Sans Light" charset="0"/>
              <a:cs typeface="Work Sans Light" charset="0"/>
            </a:endParaRPr>
          </a:p>
        </p:txBody>
      </p:sp>
    </p:spTree>
    <p:extLst>
      <p:ext uri="{BB962C8B-B14F-4D97-AF65-F5344CB8AC3E}">
        <p14:creationId xmlns:p14="http://schemas.microsoft.com/office/powerpoint/2010/main" val="356450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798233"/>
            <a:ext cx="8610600" cy="1087967"/>
          </a:xfrm>
        </p:spPr>
        <p:txBody>
          <a:bodyPr/>
          <a:lstStyle/>
          <a:p>
            <a:r>
              <a:rPr lang="en-US" dirty="0" smtClean="0"/>
              <a:t>Introducing the Cloud Services &amp; Automation Info Kit</a:t>
            </a:r>
            <a:endParaRPr lang="en-US" dirty="0"/>
          </a:p>
        </p:txBody>
      </p:sp>
      <p:sp>
        <p:nvSpPr>
          <p:cNvPr id="2" name="Subtitle 1"/>
          <p:cNvSpPr>
            <a:spLocks noGrp="1"/>
          </p:cNvSpPr>
          <p:nvPr>
            <p:ph type="subTitle" idx="1"/>
          </p:nvPr>
        </p:nvSpPr>
        <p:spPr>
          <a:xfrm>
            <a:off x="1981200" y="4114800"/>
            <a:ext cx="8458200" cy="1500719"/>
          </a:xfrm>
        </p:spPr>
        <p:txBody>
          <a:bodyPr/>
          <a:lstStyle/>
          <a:p>
            <a:pPr algn="ctr"/>
            <a:r>
              <a:rPr lang="en-US" sz="2000" dirty="0"/>
              <a:t>This </a:t>
            </a:r>
            <a:r>
              <a:rPr lang="en-US" sz="2000" dirty="0" smtClean="0"/>
              <a:t>sales </a:t>
            </a:r>
            <a:r>
              <a:rPr lang="en-US" sz="2000" dirty="0"/>
              <a:t>kit is </a:t>
            </a:r>
            <a:r>
              <a:rPr lang="en-US" sz="2000" dirty="0" smtClean="0"/>
              <a:t>designed to </a:t>
            </a:r>
            <a:r>
              <a:rPr lang="en-US" sz="2000" dirty="0"/>
              <a:t>arm </a:t>
            </a:r>
            <a:r>
              <a:rPr lang="en-US" sz="2000" dirty="0" smtClean="0"/>
              <a:t>you with knowledge </a:t>
            </a:r>
            <a:r>
              <a:rPr lang="en-US" sz="2000" dirty="0"/>
              <a:t>and resources to </a:t>
            </a:r>
            <a:r>
              <a:rPr lang="en-US" sz="2000" dirty="0" smtClean="0"/>
              <a:t>supplement your cloud services with Tech Data capabilities. In </a:t>
            </a:r>
            <a:r>
              <a:rPr lang="en-US" sz="2000" dirty="0"/>
              <a:t>this </a:t>
            </a:r>
            <a:r>
              <a:rPr lang="en-US" sz="2000" dirty="0" smtClean="0"/>
              <a:t>info </a:t>
            </a:r>
            <a:r>
              <a:rPr lang="en-US" sz="2000" dirty="0"/>
              <a:t>kit, we will </a:t>
            </a:r>
            <a:r>
              <a:rPr lang="en-US" sz="2000" dirty="0" smtClean="0"/>
              <a:t>provide an overview of our expertise and tools and would welcome an opportunity to help fill any gaps. </a:t>
            </a:r>
            <a:endParaRPr lang="en-US" sz="2000" dirty="0"/>
          </a:p>
          <a:p>
            <a:pPr algn="ctr"/>
            <a:endParaRPr lang="en-US" dirty="0"/>
          </a:p>
        </p:txBody>
      </p:sp>
    </p:spTree>
    <p:extLst>
      <p:ext uri="{BB962C8B-B14F-4D97-AF65-F5344CB8AC3E}">
        <p14:creationId xmlns:p14="http://schemas.microsoft.com/office/powerpoint/2010/main" val="182592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2" y="531954"/>
            <a:ext cx="11126510" cy="792162"/>
          </a:xfrm>
        </p:spPr>
        <p:txBody>
          <a:bodyPr/>
          <a:lstStyle/>
          <a:p>
            <a:r>
              <a:rPr lang="en-US" sz="3200" dirty="0"/>
              <a:t>Who is the Tech Data Cloud </a:t>
            </a:r>
            <a:r>
              <a:rPr lang="en-US" sz="3200" dirty="0" smtClean="0"/>
              <a:t>Services &amp; </a:t>
            </a:r>
            <a:r>
              <a:rPr lang="en-US" sz="3200" dirty="0"/>
              <a:t>Automation (C&amp;A)  Team</a:t>
            </a:r>
            <a:r>
              <a:rPr lang="en-US" sz="3200" dirty="0" smtClean="0"/>
              <a:t>?</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462484625"/>
              </p:ext>
            </p:extLst>
          </p:nvPr>
        </p:nvGraphicFramePr>
        <p:xfrm>
          <a:off x="495665" y="1981201"/>
          <a:ext cx="5181600" cy="3809999"/>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17907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192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 Placeholder 3"/>
          <p:cNvSpPr txBox="1">
            <a:spLocks/>
          </p:cNvSpPr>
          <p:nvPr/>
        </p:nvSpPr>
        <p:spPr>
          <a:xfrm>
            <a:off x="6127863" y="1839686"/>
            <a:ext cx="5564049" cy="4103914"/>
          </a:xfrm>
          <a:prstGeom prst="rect">
            <a:avLst/>
          </a:prstGeom>
        </p:spPr>
        <p:txBody>
          <a:bodyPr lIns="0" tIns="91440">
            <a:normAutofit fontScale="70000" lnSpcReduction="20000"/>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3400" dirty="0" smtClean="0"/>
              <a:t>C&amp;A provides Cloud Services and Automation tools that span the full customer lifecycle – assess, migrate, optimize and manage workloads.</a:t>
            </a:r>
          </a:p>
          <a:p>
            <a:pPr marL="290513" indent="-290513"/>
            <a:r>
              <a:rPr lang="en-US" sz="3400" dirty="0" smtClean="0"/>
              <a:t>C&amp;A enables hybrid cloud </a:t>
            </a:r>
            <a:r>
              <a:rPr lang="en-US" sz="3400" dirty="0"/>
              <a:t>in heterogeneous </a:t>
            </a:r>
            <a:r>
              <a:rPr lang="en-US" sz="3400" dirty="0" smtClean="0"/>
              <a:t>IT environments with our innovative software integration tools. </a:t>
            </a:r>
          </a:p>
          <a:p>
            <a:pPr marL="290513" indent="-290513"/>
            <a:r>
              <a:rPr lang="en-US" sz="3400" dirty="0" smtClean="0"/>
              <a:t>C&amp;A has a specialized bench with deep Cloud and Data Center expertise to work hand-in-hand with partners to fill gaps.</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70" y="2055947"/>
            <a:ext cx="1694688" cy="157276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380" y="3955070"/>
            <a:ext cx="1950720" cy="17495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2882" y="2076267"/>
            <a:ext cx="1639824" cy="163982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984" y="3929670"/>
            <a:ext cx="1493520" cy="1712976"/>
          </a:xfrm>
          <a:prstGeom prst="rect">
            <a:avLst/>
          </a:prstGeom>
        </p:spPr>
      </p:pic>
    </p:spTree>
    <p:extLst>
      <p:ext uri="{BB962C8B-B14F-4D97-AF65-F5344CB8AC3E}">
        <p14:creationId xmlns:p14="http://schemas.microsoft.com/office/powerpoint/2010/main" val="214980373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525204"/>
            <a:ext cx="11126510" cy="792162"/>
          </a:xfrm>
        </p:spPr>
        <p:txBody>
          <a:bodyPr/>
          <a:lstStyle/>
          <a:p>
            <a:r>
              <a:rPr lang="en-US" dirty="0" smtClean="0"/>
              <a:t>Why Sell Tech Data Cloud Services?</a:t>
            </a:r>
            <a:endParaRPr lang="en-US" dirty="0"/>
          </a:p>
        </p:txBody>
      </p:sp>
      <p:sp>
        <p:nvSpPr>
          <p:cNvPr id="19" name="Text Placeholder 18"/>
          <p:cNvSpPr>
            <a:spLocks noGrp="1"/>
          </p:cNvSpPr>
          <p:nvPr>
            <p:ph type="body" sz="quarter" idx="12"/>
          </p:nvPr>
        </p:nvSpPr>
        <p:spPr>
          <a:xfrm>
            <a:off x="3320143" y="1529129"/>
            <a:ext cx="8991600" cy="770744"/>
          </a:xfrm>
        </p:spPr>
        <p:txBody>
          <a:bodyPr>
            <a:noAutofit/>
          </a:bodyPr>
          <a:lstStyle/>
          <a:p>
            <a:pPr marL="284163" indent="-284163"/>
            <a:r>
              <a:rPr lang="en-US" sz="2400" dirty="0" smtClean="0">
                <a:latin typeface="+mj-lt"/>
              </a:rPr>
              <a:t>Gain </a:t>
            </a:r>
            <a:r>
              <a:rPr lang="en-US" sz="2400" dirty="0">
                <a:latin typeface="+mj-lt"/>
              </a:rPr>
              <a:t>instant access to services, resources and tools to </a:t>
            </a:r>
            <a:r>
              <a:rPr lang="en-US" sz="2400" dirty="0" smtClean="0">
                <a:latin typeface="+mj-lt"/>
              </a:rPr>
              <a:t>your help customers embrace the Cloud.</a:t>
            </a:r>
            <a:endParaRPr lang="en-US" sz="2400" dirty="0">
              <a:latin typeface="+mj-lt"/>
            </a:endParaRPr>
          </a:p>
        </p:txBody>
      </p:sp>
      <p:sp>
        <p:nvSpPr>
          <p:cNvPr id="21" name="Rectangle 20"/>
          <p:cNvSpPr/>
          <p:nvPr/>
        </p:nvSpPr>
        <p:spPr>
          <a:xfrm>
            <a:off x="249839" y="1524000"/>
            <a:ext cx="2912133" cy="1030376"/>
          </a:xfrm>
          <a:prstGeom prst="rect">
            <a:avLst/>
          </a:prstGeom>
          <a:solidFill>
            <a:srgbClr val="0267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Portfolio Expansion</a:t>
            </a:r>
            <a:endParaRPr lang="en-US" sz="2400" dirty="0">
              <a:latin typeface="+mj-lt"/>
            </a:endParaRPr>
          </a:p>
        </p:txBody>
      </p:sp>
      <p:sp>
        <p:nvSpPr>
          <p:cNvPr id="22" name="Rectangle 21"/>
          <p:cNvSpPr/>
          <p:nvPr/>
        </p:nvSpPr>
        <p:spPr>
          <a:xfrm>
            <a:off x="227354" y="2808765"/>
            <a:ext cx="2912133" cy="1030376"/>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Instant Expertise</a:t>
            </a:r>
            <a:endParaRPr lang="en-US" sz="2400" dirty="0">
              <a:latin typeface="+mj-lt"/>
            </a:endParaRPr>
          </a:p>
        </p:txBody>
      </p:sp>
      <p:sp>
        <p:nvSpPr>
          <p:cNvPr id="23" name="Rectangle 22"/>
          <p:cNvSpPr/>
          <p:nvPr/>
        </p:nvSpPr>
        <p:spPr>
          <a:xfrm>
            <a:off x="249839" y="4093530"/>
            <a:ext cx="2912133" cy="1030376"/>
          </a:xfrm>
          <a:prstGeom prst="rect">
            <a:avLst/>
          </a:prstGeom>
          <a:solidFill>
            <a:srgbClr val="0267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Greater Profitability</a:t>
            </a:r>
            <a:endParaRPr lang="en-US" sz="2400" dirty="0">
              <a:latin typeface="+mj-lt"/>
            </a:endParaRPr>
          </a:p>
        </p:txBody>
      </p:sp>
      <p:sp>
        <p:nvSpPr>
          <p:cNvPr id="24" name="Rectangle 23"/>
          <p:cNvSpPr/>
          <p:nvPr/>
        </p:nvSpPr>
        <p:spPr>
          <a:xfrm>
            <a:off x="249839" y="5378296"/>
            <a:ext cx="2912133" cy="1030376"/>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Enhance “Trusted Advisor” Status</a:t>
            </a:r>
            <a:endParaRPr lang="en-US" sz="2400" dirty="0">
              <a:latin typeface="+mj-lt"/>
            </a:endParaRPr>
          </a:p>
        </p:txBody>
      </p:sp>
      <p:sp>
        <p:nvSpPr>
          <p:cNvPr id="25" name="Text Placeholder 18"/>
          <p:cNvSpPr txBox="1">
            <a:spLocks/>
          </p:cNvSpPr>
          <p:nvPr/>
        </p:nvSpPr>
        <p:spPr>
          <a:xfrm>
            <a:off x="3312886" y="2592843"/>
            <a:ext cx="8839200" cy="77074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84163" indent="-284163"/>
            <a:r>
              <a:rPr lang="en-US" sz="2400" dirty="0" smtClean="0">
                <a:latin typeface="+mj-lt"/>
              </a:rPr>
              <a:t>Experience </a:t>
            </a:r>
            <a:r>
              <a:rPr lang="en-US" sz="2400" dirty="0">
                <a:latin typeface="+mj-lt"/>
              </a:rPr>
              <a:t>with 200+ cloud projects </a:t>
            </a:r>
            <a:r>
              <a:rPr lang="en-US" sz="2400" dirty="0" smtClean="0">
                <a:latin typeface="+mj-lt"/>
              </a:rPr>
              <a:t>to date and expertise in AWS, Azure, VMware</a:t>
            </a:r>
            <a:r>
              <a:rPr lang="en-US" sz="2400" dirty="0">
                <a:latin typeface="+mj-lt"/>
              </a:rPr>
              <a:t>, HP/Micro </a:t>
            </a:r>
            <a:r>
              <a:rPr lang="en-US" sz="2400" dirty="0" smtClean="0">
                <a:latin typeface="+mj-lt"/>
              </a:rPr>
              <a:t>Focus, and Open Stack/Open Source. Plus integration experience with IT automation software including  </a:t>
            </a:r>
            <a:r>
              <a:rPr lang="en-US" sz="2400" dirty="0" err="1" smtClean="0">
                <a:latin typeface="+mj-lt"/>
              </a:rPr>
              <a:t>ServiceNow</a:t>
            </a:r>
            <a:r>
              <a:rPr lang="en-US" sz="2400" dirty="0" smtClean="0">
                <a:latin typeface="+mj-lt"/>
              </a:rPr>
              <a:t> and BMC Software. </a:t>
            </a:r>
            <a:endParaRPr lang="en-US" sz="2400" dirty="0">
              <a:latin typeface="+mj-lt"/>
            </a:endParaRPr>
          </a:p>
        </p:txBody>
      </p:sp>
      <p:sp>
        <p:nvSpPr>
          <p:cNvPr id="26" name="Text Placeholder 18"/>
          <p:cNvSpPr txBox="1">
            <a:spLocks/>
          </p:cNvSpPr>
          <p:nvPr/>
        </p:nvSpPr>
        <p:spPr>
          <a:xfrm>
            <a:off x="3320143" y="4318421"/>
            <a:ext cx="8991600" cy="77074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84163" indent="-284163"/>
            <a:r>
              <a:rPr lang="en-US" sz="2400" dirty="0">
                <a:latin typeface="+mj-lt"/>
              </a:rPr>
              <a:t>Enjoy higher margins with the ability </a:t>
            </a:r>
            <a:r>
              <a:rPr lang="en-US" sz="2400" dirty="0" smtClean="0">
                <a:latin typeface="+mj-lt"/>
              </a:rPr>
              <a:t>to offer services across each stage of the customer lifecycle.</a:t>
            </a:r>
            <a:endParaRPr lang="en-US" sz="2400" dirty="0">
              <a:latin typeface="+mj-lt"/>
            </a:endParaRPr>
          </a:p>
        </p:txBody>
      </p:sp>
      <p:sp>
        <p:nvSpPr>
          <p:cNvPr id="27" name="Text Placeholder 18"/>
          <p:cNvSpPr txBox="1">
            <a:spLocks/>
          </p:cNvSpPr>
          <p:nvPr/>
        </p:nvSpPr>
        <p:spPr>
          <a:xfrm>
            <a:off x="3320143" y="5378296"/>
            <a:ext cx="8001000" cy="1085130"/>
          </a:xfrm>
          <a:prstGeom prst="rect">
            <a:avLst/>
          </a:prstGeom>
        </p:spPr>
        <p:txBody>
          <a:bodyPr lIns="0" tIns="91440">
            <a:norm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2400" dirty="0" smtClean="0">
                <a:latin typeface="+mj-lt"/>
              </a:rPr>
              <a:t>Increase </a:t>
            </a:r>
            <a:r>
              <a:rPr lang="en-US" sz="2400" dirty="0">
                <a:latin typeface="+mj-lt"/>
              </a:rPr>
              <a:t>upsell </a:t>
            </a:r>
            <a:r>
              <a:rPr lang="en-US" sz="2400" dirty="0" smtClean="0">
                <a:latin typeface="+mj-lt"/>
              </a:rPr>
              <a:t>opportunities through having more </a:t>
            </a:r>
            <a:r>
              <a:rPr lang="en-US" sz="2400" dirty="0">
                <a:latin typeface="+mj-lt"/>
              </a:rPr>
              <a:t>customer touch </a:t>
            </a:r>
            <a:r>
              <a:rPr lang="en-US" sz="2400" dirty="0" smtClean="0">
                <a:latin typeface="+mj-lt"/>
              </a:rPr>
              <a:t>points.</a:t>
            </a: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55062181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7A90-1A5E-42F6-9E58-6A1634ACD0EA}"/>
              </a:ext>
            </a:extLst>
          </p:cNvPr>
          <p:cNvSpPr>
            <a:spLocks noGrp="1"/>
          </p:cNvSpPr>
          <p:nvPr>
            <p:ph type="title"/>
          </p:nvPr>
        </p:nvSpPr>
        <p:spPr>
          <a:xfrm>
            <a:off x="442323" y="551229"/>
            <a:ext cx="11126510" cy="792162"/>
          </a:xfrm>
        </p:spPr>
        <p:txBody>
          <a:bodyPr/>
          <a:lstStyle/>
          <a:p>
            <a:r>
              <a:rPr lang="en-GB" dirty="0"/>
              <a:t>Tech Data Cloud </a:t>
            </a:r>
            <a:r>
              <a:rPr lang="en-GB" dirty="0" smtClean="0"/>
              <a:t>Services Span Customer Lifecycle</a:t>
            </a:r>
            <a:endParaRPr lang="en-GB" dirty="0"/>
          </a:p>
        </p:txBody>
      </p:sp>
      <p:sp>
        <p:nvSpPr>
          <p:cNvPr id="3" name="Freeform 5">
            <a:extLst>
              <a:ext uri="{FF2B5EF4-FFF2-40B4-BE49-F238E27FC236}">
                <a16:creationId xmlns:a16="http://schemas.microsoft.com/office/drawing/2014/main" id="{63A9097E-38AD-4E2E-AF60-99E22B4FE0AB}"/>
              </a:ext>
            </a:extLst>
          </p:cNvPr>
          <p:cNvSpPr>
            <a:spLocks/>
          </p:cNvSpPr>
          <p:nvPr/>
        </p:nvSpPr>
        <p:spPr bwMode="auto">
          <a:xfrm>
            <a:off x="4353931"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orbel"/>
                <a:ea typeface="+mn-ea"/>
                <a:cs typeface="Arial" charset="0"/>
              </a:rPr>
              <a:t>Assess</a:t>
            </a:r>
            <a:endParaRPr kumimoji="0" lang="en-GB" sz="1400" b="1" i="0" u="none" strike="noStrike" kern="0" cap="none" spc="0" normalizeH="0" baseline="0" noProof="0" dirty="0">
              <a:ln>
                <a:noFill/>
              </a:ln>
              <a:solidFill>
                <a:prstClr val="white"/>
              </a:solidFill>
              <a:effectLst/>
              <a:uLnTx/>
              <a:uFillTx/>
              <a:latin typeface="Corbel"/>
              <a:ea typeface="+mn-ea"/>
              <a:cs typeface="Arial" charset="0"/>
            </a:endParaRPr>
          </a:p>
        </p:txBody>
      </p:sp>
      <p:sp>
        <p:nvSpPr>
          <p:cNvPr id="4" name="Freeform 6">
            <a:extLst>
              <a:ext uri="{FF2B5EF4-FFF2-40B4-BE49-F238E27FC236}">
                <a16:creationId xmlns:a16="http://schemas.microsoft.com/office/drawing/2014/main" id="{10993D85-1457-4307-AC26-4534710D52E3}"/>
              </a:ext>
            </a:extLst>
          </p:cNvPr>
          <p:cNvSpPr>
            <a:spLocks/>
          </p:cNvSpPr>
          <p:nvPr/>
        </p:nvSpPr>
        <p:spPr bwMode="auto">
          <a:xfrm>
            <a:off x="6284599" y="1646974"/>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orbel"/>
                <a:ea typeface="+mn-ea"/>
                <a:cs typeface="Arial" charset="0"/>
              </a:rPr>
              <a:t>Migrate</a:t>
            </a:r>
            <a:endParaRPr kumimoji="0" lang="en-GB" sz="1400" b="1" i="0" u="none" strike="noStrike" kern="0" cap="none" spc="0" normalizeH="0" baseline="0" noProof="0" dirty="0">
              <a:ln>
                <a:noFill/>
              </a:ln>
              <a:solidFill>
                <a:prstClr val="white"/>
              </a:solidFill>
              <a:effectLst/>
              <a:uLnTx/>
              <a:uFillTx/>
              <a:latin typeface="Corbel"/>
              <a:ea typeface="+mn-ea"/>
              <a:cs typeface="Arial" charset="0"/>
            </a:endParaRPr>
          </a:p>
        </p:txBody>
      </p:sp>
      <p:sp>
        <p:nvSpPr>
          <p:cNvPr id="5" name="Freeform 7">
            <a:extLst>
              <a:ext uri="{FF2B5EF4-FFF2-40B4-BE49-F238E27FC236}">
                <a16:creationId xmlns:a16="http://schemas.microsoft.com/office/drawing/2014/main" id="{DB29C41F-2446-4D15-B013-FE7ABDD656C0}"/>
              </a:ext>
            </a:extLst>
          </p:cNvPr>
          <p:cNvSpPr>
            <a:spLocks/>
          </p:cNvSpPr>
          <p:nvPr/>
        </p:nvSpPr>
        <p:spPr bwMode="auto">
          <a:xfrm>
            <a:off x="8192716" y="1658556"/>
            <a:ext cx="1881231"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orbel"/>
                <a:ea typeface="+mn-ea"/>
                <a:cs typeface="Arial" charset="0"/>
              </a:rPr>
              <a:t>Optimize</a:t>
            </a:r>
            <a:endParaRPr kumimoji="0" lang="en-GB" sz="1400" b="1" i="0" u="none" strike="noStrike" kern="0" cap="none" spc="0" normalizeH="0" baseline="0" noProof="0" dirty="0">
              <a:ln>
                <a:noFill/>
              </a:ln>
              <a:solidFill>
                <a:prstClr val="white"/>
              </a:solidFill>
              <a:effectLst/>
              <a:uLnTx/>
              <a:uFillTx/>
              <a:latin typeface="Corbel"/>
              <a:ea typeface="+mn-ea"/>
              <a:cs typeface="Arial" charset="0"/>
            </a:endParaRPr>
          </a:p>
        </p:txBody>
      </p:sp>
      <p:sp>
        <p:nvSpPr>
          <p:cNvPr id="6" name="Freeform 7">
            <a:extLst>
              <a:ext uri="{FF2B5EF4-FFF2-40B4-BE49-F238E27FC236}">
                <a16:creationId xmlns:a16="http://schemas.microsoft.com/office/drawing/2014/main" id="{DA00581A-EA94-4534-8536-DEAA2C473D0F}"/>
              </a:ext>
            </a:extLst>
          </p:cNvPr>
          <p:cNvSpPr>
            <a:spLocks/>
          </p:cNvSpPr>
          <p:nvPr/>
        </p:nvSpPr>
        <p:spPr bwMode="auto">
          <a:xfrm>
            <a:off x="10138137" y="1659949"/>
            <a:ext cx="1902213"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Corbel"/>
                <a:ea typeface="+mn-ea"/>
                <a:cs typeface="Arial" charset="0"/>
              </a:rPr>
              <a:t>Manage</a:t>
            </a:r>
            <a:endParaRPr kumimoji="0" lang="en-GB" sz="1400" b="1" i="0" u="none" strike="noStrike" kern="0" cap="none" spc="0" normalizeH="0" baseline="0" noProof="0" dirty="0">
              <a:ln>
                <a:noFill/>
              </a:ln>
              <a:solidFill>
                <a:prstClr val="white"/>
              </a:solidFill>
              <a:effectLst/>
              <a:uLnTx/>
              <a:uFillTx/>
              <a:latin typeface="Corbel"/>
              <a:ea typeface="+mn-ea"/>
              <a:cs typeface="Arial" charset="0"/>
            </a:endParaRPr>
          </a:p>
        </p:txBody>
      </p:sp>
      <p:sp>
        <p:nvSpPr>
          <p:cNvPr id="7" name="Rectangle 6">
            <a:extLst>
              <a:ext uri="{FF2B5EF4-FFF2-40B4-BE49-F238E27FC236}">
                <a16:creationId xmlns:a16="http://schemas.microsoft.com/office/drawing/2014/main" id="{8EDAABA7-C0EE-4B97-A0F9-5155CD4F4DD0}"/>
              </a:ext>
            </a:extLst>
          </p:cNvPr>
          <p:cNvSpPr/>
          <p:nvPr/>
        </p:nvSpPr>
        <p:spPr>
          <a:xfrm>
            <a:off x="214650" y="2317702"/>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a:extLst>
              <a:ext uri="{FF2B5EF4-FFF2-40B4-BE49-F238E27FC236}">
                <a16:creationId xmlns:a16="http://schemas.microsoft.com/office/drawing/2014/main" id="{CC6ED15B-F16D-49D8-9D3E-6029DC37D81B}"/>
              </a:ext>
            </a:extLst>
          </p:cNvPr>
          <p:cNvSpPr/>
          <p:nvPr/>
        </p:nvSpPr>
        <p:spPr>
          <a:xfrm>
            <a:off x="-13949" y="2321420"/>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ext Placeholder 10">
            <a:extLst>
              <a:ext uri="{FF2B5EF4-FFF2-40B4-BE49-F238E27FC236}">
                <a16:creationId xmlns:a16="http://schemas.microsoft.com/office/drawing/2014/main" id="{89E10607-770B-4E83-BBD6-3EE95D10D636}"/>
              </a:ext>
            </a:extLst>
          </p:cNvPr>
          <p:cNvSpPr txBox="1">
            <a:spLocks/>
          </p:cNvSpPr>
          <p:nvPr/>
        </p:nvSpPr>
        <p:spPr>
          <a:xfrm>
            <a:off x="549232" y="2321420"/>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1F2A44"/>
                </a:solidFill>
                <a:effectLst/>
                <a:uLnTx/>
                <a:uFillTx/>
                <a:latin typeface="Corbel"/>
                <a:ea typeface="+mn-ea"/>
                <a:cs typeface="Arial" panose="020B0604020202020204" pitchFamily="34" charset="0"/>
              </a:rPr>
              <a:t>Instant portfolio expansion</a:t>
            </a:r>
            <a:endParaRPr kumimoji="0" lang="en-US"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14" name="Rectangle 13">
            <a:extLst>
              <a:ext uri="{FF2B5EF4-FFF2-40B4-BE49-F238E27FC236}">
                <a16:creationId xmlns:a16="http://schemas.microsoft.com/office/drawing/2014/main" id="{24AC7DBF-FF9A-4D34-A2A4-A9368CE37B45}"/>
              </a:ext>
            </a:extLst>
          </p:cNvPr>
          <p:cNvSpPr/>
          <p:nvPr/>
        </p:nvSpPr>
        <p:spPr>
          <a:xfrm>
            <a:off x="202310" y="3109614"/>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Rectangle 14">
            <a:extLst>
              <a:ext uri="{FF2B5EF4-FFF2-40B4-BE49-F238E27FC236}">
                <a16:creationId xmlns:a16="http://schemas.microsoft.com/office/drawing/2014/main" id="{A0F25704-8217-492F-AA14-81D0005BC460}"/>
              </a:ext>
            </a:extLst>
          </p:cNvPr>
          <p:cNvSpPr/>
          <p:nvPr/>
        </p:nvSpPr>
        <p:spPr>
          <a:xfrm>
            <a:off x="-26289" y="3109614"/>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Text Placeholder 10">
            <a:extLst>
              <a:ext uri="{FF2B5EF4-FFF2-40B4-BE49-F238E27FC236}">
                <a16:creationId xmlns:a16="http://schemas.microsoft.com/office/drawing/2014/main" id="{FE0C50FC-BF84-4712-93AF-664C3818B921}"/>
              </a:ext>
            </a:extLst>
          </p:cNvPr>
          <p:cNvSpPr txBox="1">
            <a:spLocks/>
          </p:cNvSpPr>
          <p:nvPr/>
        </p:nvSpPr>
        <p:spPr>
          <a:xfrm>
            <a:off x="536892" y="3109614"/>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1F2A44"/>
                </a:solidFill>
                <a:effectLst/>
                <a:uLnTx/>
                <a:uFillTx/>
                <a:latin typeface="Corbel"/>
                <a:ea typeface="+mn-ea"/>
                <a:cs typeface="Arial" panose="020B0604020202020204" pitchFamily="34" charset="0"/>
              </a:rPr>
              <a:t>Access to expertise and tools</a:t>
            </a:r>
            <a:endPar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17" name="Rectangle 16">
            <a:extLst>
              <a:ext uri="{FF2B5EF4-FFF2-40B4-BE49-F238E27FC236}">
                <a16:creationId xmlns:a16="http://schemas.microsoft.com/office/drawing/2014/main" id="{876190A3-5665-4A60-918C-DF77B5DD6B05}"/>
              </a:ext>
            </a:extLst>
          </p:cNvPr>
          <p:cNvSpPr/>
          <p:nvPr/>
        </p:nvSpPr>
        <p:spPr>
          <a:xfrm>
            <a:off x="214650" y="3897808"/>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Rectangle 17">
            <a:extLst>
              <a:ext uri="{FF2B5EF4-FFF2-40B4-BE49-F238E27FC236}">
                <a16:creationId xmlns:a16="http://schemas.microsoft.com/office/drawing/2014/main" id="{027CBD0E-5F11-4FFA-A9D2-646432B4F590}"/>
              </a:ext>
            </a:extLst>
          </p:cNvPr>
          <p:cNvSpPr/>
          <p:nvPr/>
        </p:nvSpPr>
        <p:spPr>
          <a:xfrm>
            <a:off x="-13949" y="3897808"/>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Text Placeholder 10">
            <a:extLst>
              <a:ext uri="{FF2B5EF4-FFF2-40B4-BE49-F238E27FC236}">
                <a16:creationId xmlns:a16="http://schemas.microsoft.com/office/drawing/2014/main" id="{C64CB1A9-ED98-4176-8734-7A68034A41ED}"/>
              </a:ext>
            </a:extLst>
          </p:cNvPr>
          <p:cNvSpPr txBox="1">
            <a:spLocks/>
          </p:cNvSpPr>
          <p:nvPr/>
        </p:nvSpPr>
        <p:spPr>
          <a:xfrm>
            <a:off x="549232" y="3897808"/>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White label option for partners</a:t>
            </a:r>
          </a:p>
        </p:txBody>
      </p:sp>
      <p:sp>
        <p:nvSpPr>
          <p:cNvPr id="20" name="Rectangle 19">
            <a:extLst>
              <a:ext uri="{FF2B5EF4-FFF2-40B4-BE49-F238E27FC236}">
                <a16:creationId xmlns:a16="http://schemas.microsoft.com/office/drawing/2014/main" id="{2271D954-2157-459B-9262-C9C0B84B5C38}"/>
              </a:ext>
            </a:extLst>
          </p:cNvPr>
          <p:cNvSpPr/>
          <p:nvPr/>
        </p:nvSpPr>
        <p:spPr>
          <a:xfrm>
            <a:off x="223181" y="4686002"/>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Rectangle 20">
            <a:extLst>
              <a:ext uri="{FF2B5EF4-FFF2-40B4-BE49-F238E27FC236}">
                <a16:creationId xmlns:a16="http://schemas.microsoft.com/office/drawing/2014/main" id="{4DF611E7-ED23-4050-80C9-0EB5B4935EE1}"/>
              </a:ext>
            </a:extLst>
          </p:cNvPr>
          <p:cNvSpPr/>
          <p:nvPr/>
        </p:nvSpPr>
        <p:spPr>
          <a:xfrm>
            <a:off x="-5418" y="4686002"/>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Text Placeholder 10">
            <a:extLst>
              <a:ext uri="{FF2B5EF4-FFF2-40B4-BE49-F238E27FC236}">
                <a16:creationId xmlns:a16="http://schemas.microsoft.com/office/drawing/2014/main" id="{752B3FE6-145E-40C2-99D0-4920A2D58B6A}"/>
              </a:ext>
            </a:extLst>
          </p:cNvPr>
          <p:cNvSpPr txBox="1">
            <a:spLocks/>
          </p:cNvSpPr>
          <p:nvPr/>
        </p:nvSpPr>
        <p:spPr>
          <a:xfrm>
            <a:off x="528622" y="4686002"/>
            <a:ext cx="3610137"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1F2A44"/>
                </a:solidFill>
                <a:effectLst/>
                <a:uLnTx/>
                <a:uFillTx/>
                <a:latin typeface="Corbel"/>
                <a:ea typeface="+mn-ea"/>
                <a:cs typeface="Arial" panose="020B0604020202020204" pitchFamily="34" charset="0"/>
              </a:rPr>
              <a:t>Enhance “trusted advisor” status with customers</a:t>
            </a:r>
            <a:endParaRPr kumimoji="0" lang="en-US"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23" name="Rectangle 22">
            <a:extLst>
              <a:ext uri="{FF2B5EF4-FFF2-40B4-BE49-F238E27FC236}">
                <a16:creationId xmlns:a16="http://schemas.microsoft.com/office/drawing/2014/main" id="{4CE6A5FE-F4B8-46F0-93CD-E35271862CDE}"/>
              </a:ext>
            </a:extLst>
          </p:cNvPr>
          <p:cNvSpPr/>
          <p:nvPr/>
        </p:nvSpPr>
        <p:spPr>
          <a:xfrm>
            <a:off x="223181" y="5473570"/>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Rectangle 23">
            <a:extLst>
              <a:ext uri="{FF2B5EF4-FFF2-40B4-BE49-F238E27FC236}">
                <a16:creationId xmlns:a16="http://schemas.microsoft.com/office/drawing/2014/main" id="{6DD55FB1-6D81-4F9A-A73D-7BA9A58CA0EE}"/>
              </a:ext>
            </a:extLst>
          </p:cNvPr>
          <p:cNvSpPr/>
          <p:nvPr/>
        </p:nvSpPr>
        <p:spPr>
          <a:xfrm>
            <a:off x="-5418" y="5473570"/>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Text Placeholder 10">
            <a:extLst>
              <a:ext uri="{FF2B5EF4-FFF2-40B4-BE49-F238E27FC236}">
                <a16:creationId xmlns:a16="http://schemas.microsoft.com/office/drawing/2014/main" id="{5A78868F-89E6-49EB-A599-FF477E1851B9}"/>
              </a:ext>
            </a:extLst>
          </p:cNvPr>
          <p:cNvSpPr txBox="1">
            <a:spLocks/>
          </p:cNvSpPr>
          <p:nvPr/>
        </p:nvSpPr>
        <p:spPr>
          <a:xfrm>
            <a:off x="557763" y="5473570"/>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1F2A44"/>
                </a:solidFill>
                <a:effectLst/>
                <a:uLnTx/>
                <a:uFillTx/>
                <a:latin typeface="Corbel"/>
                <a:ea typeface="+mn-ea"/>
                <a:cs typeface="Arial" panose="020B0604020202020204" pitchFamily="34" charset="0"/>
              </a:rPr>
              <a:t>Grow margins </a:t>
            </a:r>
            <a:endPar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endParaRPr>
          </a:p>
        </p:txBody>
      </p:sp>
      <p:grpSp>
        <p:nvGrpSpPr>
          <p:cNvPr id="65" name="Group 64"/>
          <p:cNvGrpSpPr/>
          <p:nvPr/>
        </p:nvGrpSpPr>
        <p:grpSpPr>
          <a:xfrm>
            <a:off x="4375709" y="2321421"/>
            <a:ext cx="1757629" cy="3735086"/>
            <a:chOff x="4274454" y="2321421"/>
            <a:chExt cx="1801737" cy="2701106"/>
          </a:xfrm>
        </p:grpSpPr>
        <p:sp>
          <p:nvSpPr>
            <p:cNvPr id="41" name="Rectangle 40">
              <a:extLst>
                <a:ext uri="{FF2B5EF4-FFF2-40B4-BE49-F238E27FC236}">
                  <a16:creationId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Cloud </a:t>
              </a:r>
              <a:r>
                <a:rPr kumimoji="0" lang="en-GB"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Planning and </a:t>
              </a:r>
              <a:r>
                <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Strategy </a:t>
              </a:r>
              <a:r>
                <a:rPr kumimoji="0" lang="en-GB"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 Workshops</a:t>
              </a:r>
              <a:endPar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45" name="Rectangle 44">
              <a:extLst>
                <a:ext uri="{FF2B5EF4-FFF2-40B4-BE49-F238E27FC236}">
                  <a16:creationId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Workload Placement &amp; AWS, Azure Assessments </a:t>
              </a:r>
              <a:endPar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49" name="Rectangle 48">
              <a:extLst>
                <a:ext uri="{FF2B5EF4-FFF2-40B4-BE49-F238E27FC236}">
                  <a16:creationId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3" name="Rectangle 52">
              <a:extLst>
                <a:ext uri="{FF2B5EF4-FFF2-40B4-BE49-F238E27FC236}">
                  <a16:creationId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VMware optimization and upgrade assessments</a:t>
              </a:r>
              <a:endPar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12" name="Rectangle 11"/>
            <p:cNvSpPr/>
            <p:nvPr/>
          </p:nvSpPr>
          <p:spPr>
            <a:xfrm>
              <a:off x="4274454" y="3699614"/>
              <a:ext cx="1779095" cy="73866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Next generation </a:t>
              </a:r>
              <a:r>
                <a:rPr kumimoji="0" lang="en-US" sz="1400" b="0" i="0" u="none" strike="noStrike" kern="1200" cap="none" spc="0" normalizeH="0" baseline="0" noProof="0" dirty="0" smtClean="0">
                  <a:ln>
                    <a:noFill/>
                  </a:ln>
                  <a:solidFill>
                    <a:srgbClr val="1F2A44"/>
                  </a:solidFill>
                  <a:effectLst/>
                  <a:uLnTx/>
                  <a:uFillTx/>
                  <a:latin typeface="Corbel"/>
                  <a:ea typeface="+mn-ea"/>
                  <a:cs typeface="Arial" charset="0"/>
                </a:rPr>
                <a:t>data center transformation</a:t>
              </a:r>
              <a:endParaRPr kumimoji="0" lang="en-US" sz="1400" b="0" i="0" u="none" strike="noStrike" kern="1200" cap="none" spc="0" normalizeH="0" baseline="0" noProof="0" dirty="0">
                <a:ln>
                  <a:noFill/>
                </a:ln>
                <a:solidFill>
                  <a:srgbClr val="1F2A44"/>
                </a:solidFill>
                <a:effectLst/>
                <a:uLnTx/>
                <a:uFillTx/>
                <a:latin typeface="Corbel"/>
                <a:ea typeface="+mn-ea"/>
                <a:cs typeface="Arial" charset="0"/>
              </a:endParaRPr>
            </a:p>
          </p:txBody>
        </p:sp>
      </p:grpSp>
      <p:grpSp>
        <p:nvGrpSpPr>
          <p:cNvPr id="68" name="Group 67"/>
          <p:cNvGrpSpPr/>
          <p:nvPr/>
        </p:nvGrpSpPr>
        <p:grpSpPr>
          <a:xfrm>
            <a:off x="8175877" y="2321421"/>
            <a:ext cx="1944469" cy="3735085"/>
            <a:chOff x="8012046" y="2321421"/>
            <a:chExt cx="1837136" cy="2701106"/>
          </a:xfrm>
        </p:grpSpPr>
        <p:sp>
          <p:nvSpPr>
            <p:cNvPr id="43" name="Rectangle 42">
              <a:extLst>
                <a:ext uri="{FF2B5EF4-FFF2-40B4-BE49-F238E27FC236}">
                  <a16:creationId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1F2A44"/>
                  </a:solidFill>
                  <a:effectLst/>
                  <a:uLnTx/>
                  <a:uFillTx/>
                  <a:latin typeface="Corbel"/>
                  <a:ea typeface="+mn-ea"/>
                  <a:cs typeface="+mn-cs"/>
                </a:rPr>
                <a:t>Cloud Design, Backups, Monitoring, Disaster Recovery</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47" name="Rectangle 46">
              <a:extLst>
                <a:ext uri="{FF2B5EF4-FFF2-40B4-BE49-F238E27FC236}">
                  <a16:creationId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1" name="Rectangle 50">
              <a:extLst>
                <a:ext uri="{FF2B5EF4-FFF2-40B4-BE49-F238E27FC236}">
                  <a16:creationId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5" name="Rectangle 54">
              <a:extLst>
                <a:ext uri="{FF2B5EF4-FFF2-40B4-BE49-F238E27FC236}">
                  <a16:creationId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1F2A44"/>
                  </a:solidFill>
                  <a:effectLst/>
                  <a:uLnTx/>
                  <a:uFillTx/>
                  <a:latin typeface="Corbel"/>
                  <a:ea typeface="+mn-ea"/>
                  <a:cs typeface="+mn-cs"/>
                </a:rPr>
                <a:t>VMware Implementations</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61" name="Rectangle 60"/>
            <p:cNvSpPr/>
            <p:nvPr/>
          </p:nvSpPr>
          <p:spPr>
            <a:xfrm>
              <a:off x="8012046" y="3029392"/>
              <a:ext cx="1837136" cy="67022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Automation </a:t>
              </a:r>
              <a:r>
                <a:rPr kumimoji="0" lang="en-US" sz="1400" b="0" i="0" u="none" strike="noStrike" kern="1200" cap="none" spc="0" normalizeH="0" baseline="0" noProof="0" dirty="0" smtClean="0">
                  <a:ln>
                    <a:noFill/>
                  </a:ln>
                  <a:solidFill>
                    <a:srgbClr val="1F2A44"/>
                  </a:solidFill>
                  <a:effectLst/>
                  <a:uLnTx/>
                  <a:uFillTx/>
                  <a:latin typeface="Corbel"/>
                  <a:ea typeface="+mn-ea"/>
                  <a:cs typeface="Arial" charset="0"/>
                </a:rPr>
                <a:t>services to deploy </a:t>
              </a: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private/hybrid cloud infrastructure</a:t>
              </a:r>
            </a:p>
          </p:txBody>
        </p:sp>
        <p:sp>
          <p:nvSpPr>
            <p:cNvPr id="62" name="Rectangle 61"/>
            <p:cNvSpPr/>
            <p:nvPr/>
          </p:nvSpPr>
          <p:spPr>
            <a:xfrm>
              <a:off x="8012046" y="3659398"/>
              <a:ext cx="1790325"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Integration services to/from ITSM, ITOM, and Automation platforms</a:t>
              </a:r>
            </a:p>
          </p:txBody>
        </p:sp>
      </p:grpSp>
      <p:grpSp>
        <p:nvGrpSpPr>
          <p:cNvPr id="69" name="Group 68"/>
          <p:cNvGrpSpPr/>
          <p:nvPr/>
        </p:nvGrpSpPr>
        <p:grpSpPr>
          <a:xfrm>
            <a:off x="10070801" y="2321422"/>
            <a:ext cx="1971496" cy="3724224"/>
            <a:chOff x="9805756" y="2320028"/>
            <a:chExt cx="1842126" cy="2632782"/>
          </a:xfrm>
        </p:grpSpPr>
        <p:sp>
          <p:nvSpPr>
            <p:cNvPr id="44" name="Rectangle 43">
              <a:extLst>
                <a:ext uri="{FF2B5EF4-FFF2-40B4-BE49-F238E27FC236}">
                  <a16:creationId xmlns:a16="http://schemas.microsoft.com/office/drawing/2014/main" id="{737E0C10-A6CC-4E8D-A33F-268EA836E3C3}"/>
                </a:ext>
              </a:extLst>
            </p:cNvPr>
            <p:cNvSpPr/>
            <p:nvPr/>
          </p:nvSpPr>
          <p:spPr>
            <a:xfrm>
              <a:off x="9867079" y="2320028"/>
              <a:ext cx="1779096" cy="630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1F2A44"/>
                  </a:solidFill>
                  <a:effectLst/>
                  <a:uLnTx/>
                  <a:uFillTx/>
                  <a:latin typeface="Corbel"/>
                  <a:ea typeface="+mn-ea"/>
                  <a:cs typeface="+mn-cs"/>
                </a:rPr>
                <a:t>Flexible support models</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48" name="Rectangle 47">
              <a:extLst>
                <a:ext uri="{FF2B5EF4-FFF2-40B4-BE49-F238E27FC236}">
                  <a16:creationId xmlns:a16="http://schemas.microsoft.com/office/drawing/2014/main" id="{CCBD6976-BCB8-465C-B271-2B400776B56E}"/>
                </a:ext>
              </a:extLst>
            </p:cNvPr>
            <p:cNvSpPr/>
            <p:nvPr/>
          </p:nvSpPr>
          <p:spPr>
            <a:xfrm>
              <a:off x="9868786" y="2977500"/>
              <a:ext cx="1779096" cy="650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2" name="Rectangle 51">
              <a:extLst>
                <a:ext uri="{FF2B5EF4-FFF2-40B4-BE49-F238E27FC236}">
                  <a16:creationId xmlns:a16="http://schemas.microsoft.com/office/drawing/2014/main" id="{C6ADCF5B-3D23-42D5-9748-73985991A10A}"/>
                </a:ext>
              </a:extLst>
            </p:cNvPr>
            <p:cNvSpPr/>
            <p:nvPr/>
          </p:nvSpPr>
          <p:spPr>
            <a:xfrm>
              <a:off x="9852052" y="3658502"/>
              <a:ext cx="1779096" cy="63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53565A"/>
                  </a:solidFill>
                  <a:effectLst/>
                  <a:uLnTx/>
                  <a:uFillTx/>
                  <a:latin typeface="Corbel"/>
                  <a:ea typeface="PMingLiU" panose="02020500000000000000" pitchFamily="18" charset="-120"/>
                  <a:cs typeface="Times New Roman" panose="02020603050405020304" pitchFamily="18" charset="0"/>
                </a:rPr>
                <a:t>Manage assets deployed across public and private cloud </a:t>
              </a:r>
              <a:r>
                <a:rPr kumimoji="0" lang="en-US" sz="1400" b="0" i="0" u="none" strike="noStrike" kern="1200" cap="none" spc="0" normalizeH="0" baseline="0" noProof="0" dirty="0" smtClean="0">
                  <a:ln>
                    <a:noFill/>
                  </a:ln>
                  <a:solidFill>
                    <a:srgbClr val="53565A"/>
                  </a:solidFill>
                  <a:effectLst/>
                  <a:uLnTx/>
                  <a:uFillTx/>
                  <a:latin typeface="Corbel"/>
                  <a:ea typeface="PMingLiU" panose="02020500000000000000" pitchFamily="18" charset="-120"/>
                  <a:cs typeface="Times New Roman" panose="02020603050405020304" pitchFamily="18" charset="0"/>
                </a:rPr>
                <a:t>environments</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6" name="Rectangle 55">
              <a:extLst>
                <a:ext uri="{FF2B5EF4-FFF2-40B4-BE49-F238E27FC236}">
                  <a16:creationId xmlns:a16="http://schemas.microsoft.com/office/drawing/2014/main" id="{DE52275F-2B78-4182-84E6-128DD1E80225}"/>
                </a:ext>
              </a:extLst>
            </p:cNvPr>
            <p:cNvSpPr/>
            <p:nvPr/>
          </p:nvSpPr>
          <p:spPr>
            <a:xfrm>
              <a:off x="9852052" y="4326631"/>
              <a:ext cx="1775546" cy="626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4400" rtl="0" eaLnBrk="1" fontAlgn="auto" latinLnBrk="0" hangingPunct="1">
                <a:lnSpc>
                  <a:spcPct val="107000"/>
                </a:lnSpc>
                <a:spcBef>
                  <a:spcPts val="0"/>
                </a:spcBef>
                <a:spcAft>
                  <a:spcPts val="0"/>
                </a:spcAft>
                <a:buClr>
                  <a:srgbClr val="FFC000"/>
                </a:buClr>
                <a:buSzTx/>
                <a:buFontTx/>
                <a:buNone/>
                <a:tabLst/>
                <a:defRPr/>
              </a:pPr>
              <a:r>
                <a:rPr kumimoji="0" lang="en-US" sz="1400" b="0" i="0" u="none" strike="noStrike" kern="1200" cap="none" spc="0" normalizeH="0" baseline="0" noProof="0" dirty="0" smtClean="0">
                  <a:ln>
                    <a:noFill/>
                  </a:ln>
                  <a:solidFill>
                    <a:srgbClr val="53565A"/>
                  </a:solidFill>
                  <a:effectLst/>
                  <a:uLnTx/>
                  <a:uFillTx/>
                  <a:latin typeface="Corbel"/>
                  <a:ea typeface="PMingLiU" panose="02020500000000000000" pitchFamily="18" charset="-120"/>
                  <a:cs typeface="Times New Roman" panose="02020603050405020304" pitchFamily="18" charset="0"/>
                </a:rPr>
                <a:t>End-to-end across apps</a:t>
              </a:r>
              <a:r>
                <a:rPr kumimoji="0" lang="en-US" sz="1400" b="0" i="0" u="none" strike="noStrike" kern="1200" cap="none" spc="0" normalizeH="0" baseline="0" noProof="0" dirty="0">
                  <a:ln>
                    <a:noFill/>
                  </a:ln>
                  <a:solidFill>
                    <a:srgbClr val="53565A"/>
                  </a:solidFill>
                  <a:effectLst/>
                  <a:uLnTx/>
                  <a:uFillTx/>
                  <a:latin typeface="Corbel"/>
                  <a:ea typeface="PMingLiU" panose="02020500000000000000" pitchFamily="18" charset="-120"/>
                  <a:cs typeface="Times New Roman" panose="02020603050405020304" pitchFamily="18" charset="0"/>
                </a:rPr>
                <a:t>, </a:t>
              </a:r>
              <a:r>
                <a:rPr kumimoji="0" lang="en-US" sz="1400" b="0" i="0" u="none" strike="noStrike" kern="1200" cap="none" spc="0" normalizeH="0" baseline="0" noProof="0" dirty="0" smtClean="0">
                  <a:ln>
                    <a:noFill/>
                  </a:ln>
                  <a:solidFill>
                    <a:srgbClr val="53565A"/>
                  </a:solidFill>
                  <a:effectLst/>
                  <a:uLnTx/>
                  <a:uFillTx/>
                  <a:latin typeface="Corbel"/>
                  <a:ea typeface="PMingLiU" panose="02020500000000000000" pitchFamily="18" charset="-120"/>
                  <a:cs typeface="Times New Roman" panose="02020603050405020304" pitchFamily="18" charset="0"/>
                </a:rPr>
                <a:t>middleware </a:t>
              </a:r>
              <a:r>
                <a:rPr kumimoji="0" lang="en-US" sz="1400" b="0" i="0" u="none" strike="noStrike" kern="1200" cap="none" spc="0" normalizeH="0" baseline="0" noProof="0" dirty="0">
                  <a:ln>
                    <a:noFill/>
                  </a:ln>
                  <a:solidFill>
                    <a:srgbClr val="53565A"/>
                  </a:solidFill>
                  <a:effectLst/>
                  <a:uLnTx/>
                  <a:uFillTx/>
                  <a:latin typeface="Corbel"/>
                  <a:ea typeface="PMingLiU" panose="02020500000000000000" pitchFamily="18" charset="-120"/>
                  <a:cs typeface="Times New Roman" panose="02020603050405020304" pitchFamily="18" charset="0"/>
                </a:rPr>
                <a:t>and databases</a:t>
              </a:r>
            </a:p>
          </p:txBody>
        </p:sp>
        <p:sp>
          <p:nvSpPr>
            <p:cNvPr id="63" name="Rectangle 62"/>
            <p:cNvSpPr/>
            <p:nvPr/>
          </p:nvSpPr>
          <p:spPr>
            <a:xfrm>
              <a:off x="9805756" y="2990820"/>
              <a:ext cx="1766161" cy="67449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F2A44"/>
                  </a:solidFill>
                  <a:effectLst/>
                  <a:uLnTx/>
                  <a:uFillTx/>
                  <a:latin typeface="Corbel"/>
                  <a:ea typeface="+mn-ea"/>
                  <a:cs typeface="Arial" charset="0"/>
                </a:rPr>
                <a:t>Single service portal includes </a:t>
              </a: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Service Desk, Support and </a:t>
              </a:r>
              <a:r>
                <a:rPr kumimoji="0" lang="en-US" sz="1400" b="0" i="0" u="none" strike="noStrike" kern="1200" cap="none" spc="0" normalizeH="0" baseline="0" noProof="0" dirty="0" smtClean="0">
                  <a:ln>
                    <a:noFill/>
                  </a:ln>
                  <a:solidFill>
                    <a:srgbClr val="1F2A44"/>
                  </a:solidFill>
                  <a:effectLst/>
                  <a:uLnTx/>
                  <a:uFillTx/>
                  <a:latin typeface="Corbel"/>
                  <a:ea typeface="+mn-ea"/>
                  <a:cs typeface="Arial" charset="0"/>
                </a:rPr>
                <a:t>Maintenance </a:t>
              </a:r>
              <a:endParaRPr kumimoji="0" lang="en-US" sz="1400" b="0" i="0" u="none" strike="noStrike" kern="1200" cap="none" spc="0" normalizeH="0" baseline="0" noProof="0" dirty="0">
                <a:ln>
                  <a:noFill/>
                </a:ln>
                <a:solidFill>
                  <a:srgbClr val="1F2A44"/>
                </a:solidFill>
                <a:effectLst/>
                <a:uLnTx/>
                <a:uFillTx/>
                <a:latin typeface="Corbel"/>
                <a:ea typeface="+mn-ea"/>
                <a:cs typeface="Arial" charset="0"/>
              </a:endParaRPr>
            </a:p>
          </p:txBody>
        </p:sp>
      </p:grpSp>
      <p:grpSp>
        <p:nvGrpSpPr>
          <p:cNvPr id="28" name="Group 27"/>
          <p:cNvGrpSpPr/>
          <p:nvPr/>
        </p:nvGrpSpPr>
        <p:grpSpPr>
          <a:xfrm>
            <a:off x="6257376" y="2327573"/>
            <a:ext cx="1893726" cy="3728934"/>
            <a:chOff x="6136105" y="2320556"/>
            <a:chExt cx="1800104" cy="2705478"/>
          </a:xfrm>
        </p:grpSpPr>
        <p:grpSp>
          <p:nvGrpSpPr>
            <p:cNvPr id="27" name="Group 26"/>
            <p:cNvGrpSpPr/>
            <p:nvPr/>
          </p:nvGrpSpPr>
          <p:grpSpPr>
            <a:xfrm>
              <a:off x="6142606" y="2320556"/>
              <a:ext cx="1793603" cy="2705478"/>
              <a:chOff x="6142606" y="2320556"/>
              <a:chExt cx="1793603" cy="2705478"/>
            </a:xfrm>
          </p:grpSpPr>
          <p:sp>
            <p:nvSpPr>
              <p:cNvPr id="42" name="Rectangle 41">
                <a:extLst>
                  <a:ext uri="{FF2B5EF4-FFF2-40B4-BE49-F238E27FC236}">
                    <a16:creationId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FF0000"/>
                  </a:solidFill>
                  <a:effectLst/>
                  <a:uLnTx/>
                  <a:uFillTx/>
                  <a:latin typeface="Corbel"/>
                  <a:ea typeface="+mn-ea"/>
                  <a:cs typeface="Arial" panose="020B0604020202020204" pitchFamily="34" charset="0"/>
                </a:endParaRPr>
              </a:p>
            </p:txBody>
          </p:sp>
          <p:sp>
            <p:nvSpPr>
              <p:cNvPr id="46" name="Rectangle 45">
                <a:extLst>
                  <a:ext uri="{FF2B5EF4-FFF2-40B4-BE49-F238E27FC236}">
                    <a16:creationId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App migrations to, from and within public, private, hybrid cloud</a:t>
                </a: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0" name="Rectangle 49">
                <a:extLst>
                  <a:ext uri="{FF2B5EF4-FFF2-40B4-BE49-F238E27FC236}">
                    <a16:creationId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Old Database to New Database </a:t>
                </a:r>
                <a:r>
                  <a:rPr kumimoji="0" lang="en-US"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Migration</a:t>
                </a: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4" name="Rectangle 53">
                <a:extLst>
                  <a:ext uri="{FF2B5EF4-FFF2-40B4-BE49-F238E27FC236}">
                    <a16:creationId xmlns:a16="http://schemas.microsoft.com/office/drawing/2014/main" id="{50B04FA9-FCCB-4C47-8709-EE28F0042558}"/>
                  </a:ext>
                </a:extLst>
              </p:cNvPr>
              <p:cNvSpPr/>
              <p:nvPr/>
            </p:nvSpPr>
            <p:spPr>
              <a:xfrm>
                <a:off x="6157113" y="4378753"/>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On-</a:t>
                </a:r>
                <a:r>
                  <a:rPr kumimoji="0" lang="fr-FR" sz="1400" b="0" i="0" u="none" strike="noStrike" kern="0" cap="none" spc="0" normalizeH="0" baseline="0" noProof="0" dirty="0" err="1">
                    <a:ln>
                      <a:noFill/>
                    </a:ln>
                    <a:solidFill>
                      <a:srgbClr val="1F2A44"/>
                    </a:solidFill>
                    <a:effectLst/>
                    <a:uLnTx/>
                    <a:uFillTx/>
                    <a:latin typeface="Corbel"/>
                    <a:ea typeface="+mn-ea"/>
                    <a:cs typeface="Arial" panose="020B0604020202020204" pitchFamily="34" charset="0"/>
                  </a:rPr>
                  <a:t>prem</a:t>
                </a: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-to-Cloud,</a:t>
                </a:r>
                <a:b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b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Cloud-to-Cloud,</a:t>
                </a:r>
                <a:b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br>
                <a:r>
                  <a:rPr kumimoji="0" lang="fr-FR" sz="1400" b="0" i="0" u="none" strike="noStrike" kern="0" cap="none" spc="0" normalizeH="0" baseline="0" noProof="0" dirty="0" smtClean="0">
                    <a:ln>
                      <a:noFill/>
                    </a:ln>
                    <a:solidFill>
                      <a:srgbClr val="1F2A44"/>
                    </a:solidFill>
                    <a:effectLst/>
                    <a:uLnTx/>
                    <a:uFillTx/>
                    <a:latin typeface="Corbel"/>
                    <a:ea typeface="+mn-ea"/>
                    <a:cs typeface="Arial" panose="020B0604020202020204" pitchFamily="34" charset="0"/>
                  </a:rPr>
                  <a:t>Azure-to-Azure</a:t>
                </a:r>
              </a:p>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grpSp>
        <p:sp>
          <p:nvSpPr>
            <p:cNvPr id="11" name="Rectangle 10"/>
            <p:cNvSpPr/>
            <p:nvPr/>
          </p:nvSpPr>
          <p:spPr>
            <a:xfrm>
              <a:off x="6136105" y="2430755"/>
              <a:ext cx="1691953" cy="37961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Greenfield projects, Virtual Desktops</a:t>
              </a:r>
            </a:p>
          </p:txBody>
        </p:sp>
      </p:grpSp>
    </p:spTree>
    <p:extLst>
      <p:ext uri="{BB962C8B-B14F-4D97-AF65-F5344CB8AC3E}">
        <p14:creationId xmlns:p14="http://schemas.microsoft.com/office/powerpoint/2010/main" val="3048515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3" y="627986"/>
            <a:ext cx="10524665" cy="444332"/>
          </a:xfrm>
        </p:spPr>
        <p:txBody>
          <a:bodyPr/>
          <a:lstStyle/>
          <a:p>
            <a:r>
              <a:rPr lang="en-US" b="1" dirty="0">
                <a:solidFill>
                  <a:schemeClr val="tx1"/>
                </a:solidFill>
              </a:rPr>
              <a:t>AWS </a:t>
            </a:r>
            <a:r>
              <a:rPr lang="en-US" b="1" dirty="0" smtClean="0">
                <a:solidFill>
                  <a:schemeClr val="tx1"/>
                </a:solidFill>
              </a:rPr>
              <a:t>Services</a:t>
            </a:r>
            <a:endParaRPr lang="en-US" b="1" dirty="0">
              <a:solidFill>
                <a:schemeClr val="tx1"/>
              </a:solidFill>
            </a:endParaRPr>
          </a:p>
        </p:txBody>
      </p:sp>
      <p:graphicFrame>
        <p:nvGraphicFramePr>
          <p:cNvPr id="5" name="Content Placeholder 4"/>
          <p:cNvGraphicFramePr>
            <a:graphicFrameLocks noGrp="1"/>
          </p:cNvGraphicFramePr>
          <p:nvPr>
            <p:ph sz="quarter" idx="10"/>
            <p:extLst/>
          </p:nvPr>
        </p:nvGraphicFramePr>
        <p:xfrm>
          <a:off x="631825" y="1109663"/>
          <a:ext cx="10948988"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8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graphicEl>
                                              <a:dgm id="{384B037C-F405-49C2-8578-473895B5B8AE}"/>
                                            </p:graphicEl>
                                          </p:spTgt>
                                        </p:tgtEl>
                                        <p:attrNameLst>
                                          <p:attrName>style.visibility</p:attrName>
                                        </p:attrNameLst>
                                      </p:cBhvr>
                                      <p:to>
                                        <p:strVal val="visible"/>
                                      </p:to>
                                    </p:set>
                                    <p:anim calcmode="lin" valueType="num">
                                      <p:cBhvr additive="base">
                                        <p:cTn id="7" dur="500" fill="hold"/>
                                        <p:tgtEl>
                                          <p:spTgt spid="5">
                                            <p:graphicEl>
                                              <a:dgm id="{384B037C-F405-49C2-8578-473895B5B8A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384B037C-F405-49C2-8578-473895B5B8A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3F47369B-8839-4794-93C2-29894451F6B0}"/>
                                            </p:graphicEl>
                                          </p:spTgt>
                                        </p:tgtEl>
                                        <p:attrNameLst>
                                          <p:attrName>style.visibility</p:attrName>
                                        </p:attrNameLst>
                                      </p:cBhvr>
                                      <p:to>
                                        <p:strVal val="visible"/>
                                      </p:to>
                                    </p:set>
                                    <p:anim calcmode="lin" valueType="num">
                                      <p:cBhvr additive="base">
                                        <p:cTn id="12" dur="500" fill="hold"/>
                                        <p:tgtEl>
                                          <p:spTgt spid="5">
                                            <p:graphicEl>
                                              <a:dgm id="{3F47369B-8839-4794-93C2-29894451F6B0}"/>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3F47369B-8839-4794-93C2-29894451F6B0}"/>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7211CC8D-586B-43F1-AC97-7853B9719E2F}"/>
                                            </p:graphicEl>
                                          </p:spTgt>
                                        </p:tgtEl>
                                        <p:attrNameLst>
                                          <p:attrName>style.visibility</p:attrName>
                                        </p:attrNameLst>
                                      </p:cBhvr>
                                      <p:to>
                                        <p:strVal val="visible"/>
                                      </p:to>
                                    </p:set>
                                    <p:anim calcmode="lin" valueType="num">
                                      <p:cBhvr additive="base">
                                        <p:cTn id="17" dur="500" fill="hold"/>
                                        <p:tgtEl>
                                          <p:spTgt spid="5">
                                            <p:graphicEl>
                                              <a:dgm id="{7211CC8D-586B-43F1-AC97-7853B9719E2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7211CC8D-586B-43F1-AC97-7853B9719E2F}"/>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graphicEl>
                                              <a:dgm id="{E08D2453-380F-43EB-AB83-0CCCFE61D3AF}"/>
                                            </p:graphicEl>
                                          </p:spTgt>
                                        </p:tgtEl>
                                        <p:attrNameLst>
                                          <p:attrName>style.visibility</p:attrName>
                                        </p:attrNameLst>
                                      </p:cBhvr>
                                      <p:to>
                                        <p:strVal val="visible"/>
                                      </p:to>
                                    </p:set>
                                    <p:anim calcmode="lin" valueType="num">
                                      <p:cBhvr additive="base">
                                        <p:cTn id="22" dur="500" fill="hold"/>
                                        <p:tgtEl>
                                          <p:spTgt spid="5">
                                            <p:graphicEl>
                                              <a:dgm id="{E08D2453-380F-43EB-AB83-0CCCFE61D3AF}"/>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E08D2453-380F-43EB-AB83-0CCCFE61D3AF}"/>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graphicEl>
                                              <a:dgm id="{208FD395-61B6-4922-BBB7-CF276AB27FA7}"/>
                                            </p:graphicEl>
                                          </p:spTgt>
                                        </p:tgtEl>
                                        <p:attrNameLst>
                                          <p:attrName>style.visibility</p:attrName>
                                        </p:attrNameLst>
                                      </p:cBhvr>
                                      <p:to>
                                        <p:strVal val="visible"/>
                                      </p:to>
                                    </p:set>
                                    <p:anim calcmode="lin" valueType="num">
                                      <p:cBhvr additive="base">
                                        <p:cTn id="27" dur="500" fill="hold"/>
                                        <p:tgtEl>
                                          <p:spTgt spid="5">
                                            <p:graphicEl>
                                              <a:dgm id="{208FD395-61B6-4922-BBB7-CF276AB27FA7}"/>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208FD395-61B6-4922-BBB7-CF276AB27FA7}"/>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graphicEl>
                                              <a:dgm id="{B611B8DD-DA59-46FE-84A1-75C71C97BF58}"/>
                                            </p:graphicEl>
                                          </p:spTgt>
                                        </p:tgtEl>
                                        <p:attrNameLst>
                                          <p:attrName>style.visibility</p:attrName>
                                        </p:attrNameLst>
                                      </p:cBhvr>
                                      <p:to>
                                        <p:strVal val="visible"/>
                                      </p:to>
                                    </p:set>
                                    <p:anim calcmode="lin" valueType="num">
                                      <p:cBhvr additive="base">
                                        <p:cTn id="32" dur="500" fill="hold"/>
                                        <p:tgtEl>
                                          <p:spTgt spid="5">
                                            <p:graphicEl>
                                              <a:dgm id="{B611B8DD-DA59-46FE-84A1-75C71C97BF58}"/>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B611B8DD-DA59-46FE-84A1-75C71C97BF58}"/>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graphicEl>
                                              <a:dgm id="{23B446A4-284E-4B47-B461-7C705D77B8F4}"/>
                                            </p:graphicEl>
                                          </p:spTgt>
                                        </p:tgtEl>
                                        <p:attrNameLst>
                                          <p:attrName>style.visibility</p:attrName>
                                        </p:attrNameLst>
                                      </p:cBhvr>
                                      <p:to>
                                        <p:strVal val="visible"/>
                                      </p:to>
                                    </p:set>
                                    <p:anim calcmode="lin" valueType="num">
                                      <p:cBhvr additive="base">
                                        <p:cTn id="37" dur="500" fill="hold"/>
                                        <p:tgtEl>
                                          <p:spTgt spid="5">
                                            <p:graphicEl>
                                              <a:dgm id="{23B446A4-284E-4B47-B461-7C705D77B8F4}"/>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23B446A4-284E-4B47-B461-7C705D77B8F4}"/>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graphicEl>
                                              <a:dgm id="{1E200EEB-8F91-4B89-AFE8-8F183BFB3E72}"/>
                                            </p:graphicEl>
                                          </p:spTgt>
                                        </p:tgtEl>
                                        <p:attrNameLst>
                                          <p:attrName>style.visibility</p:attrName>
                                        </p:attrNameLst>
                                      </p:cBhvr>
                                      <p:to>
                                        <p:strVal val="visible"/>
                                      </p:to>
                                    </p:set>
                                    <p:anim calcmode="lin" valueType="num">
                                      <p:cBhvr additive="base">
                                        <p:cTn id="42" dur="500" fill="hold"/>
                                        <p:tgtEl>
                                          <p:spTgt spid="5">
                                            <p:graphicEl>
                                              <a:dgm id="{1E200EEB-8F91-4B89-AFE8-8F183BFB3E72}"/>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graphicEl>
                                              <a:dgm id="{1E200EEB-8F91-4B89-AFE8-8F183BFB3E72}"/>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graphicEl>
                                              <a:dgm id="{20ED5F8F-09D2-4289-977C-4DA8A03FE899}"/>
                                            </p:graphicEl>
                                          </p:spTgt>
                                        </p:tgtEl>
                                        <p:attrNameLst>
                                          <p:attrName>style.visibility</p:attrName>
                                        </p:attrNameLst>
                                      </p:cBhvr>
                                      <p:to>
                                        <p:strVal val="visible"/>
                                      </p:to>
                                    </p:set>
                                    <p:anim calcmode="lin" valueType="num">
                                      <p:cBhvr additive="base">
                                        <p:cTn id="47" dur="500" fill="hold"/>
                                        <p:tgtEl>
                                          <p:spTgt spid="5">
                                            <p:graphicEl>
                                              <a:dgm id="{20ED5F8F-09D2-4289-977C-4DA8A03FE899}"/>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graphicEl>
                                              <a:dgm id="{20ED5F8F-09D2-4289-977C-4DA8A03FE899}"/>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
                                            <p:graphicEl>
                                              <a:dgm id="{91F91288-C9D1-4D75-923C-A13338C50B92}"/>
                                            </p:graphicEl>
                                          </p:spTgt>
                                        </p:tgtEl>
                                        <p:attrNameLst>
                                          <p:attrName>style.visibility</p:attrName>
                                        </p:attrNameLst>
                                      </p:cBhvr>
                                      <p:to>
                                        <p:strVal val="visible"/>
                                      </p:to>
                                    </p:set>
                                    <p:anim calcmode="lin" valueType="num">
                                      <p:cBhvr additive="base">
                                        <p:cTn id="52" dur="500" fill="hold"/>
                                        <p:tgtEl>
                                          <p:spTgt spid="5">
                                            <p:graphicEl>
                                              <a:dgm id="{91F91288-C9D1-4D75-923C-A13338C50B92}"/>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
                                            <p:graphicEl>
                                              <a:dgm id="{91F91288-C9D1-4D75-923C-A13338C50B92}"/>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5">
                                            <p:graphicEl>
                                              <a:dgm id="{75CB7D26-C94D-4E81-8D76-A6A15831BB6A}"/>
                                            </p:graphicEl>
                                          </p:spTgt>
                                        </p:tgtEl>
                                        <p:attrNameLst>
                                          <p:attrName>style.visibility</p:attrName>
                                        </p:attrNameLst>
                                      </p:cBhvr>
                                      <p:to>
                                        <p:strVal val="visible"/>
                                      </p:to>
                                    </p:set>
                                    <p:anim calcmode="lin" valueType="num">
                                      <p:cBhvr additive="base">
                                        <p:cTn id="57" dur="500" fill="hold"/>
                                        <p:tgtEl>
                                          <p:spTgt spid="5">
                                            <p:graphicEl>
                                              <a:dgm id="{75CB7D26-C94D-4E81-8D76-A6A15831BB6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graphicEl>
                                              <a:dgm id="{75CB7D26-C94D-4E81-8D76-A6A15831BB6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nvPr>
        </p:nvGraphicFramePr>
        <p:xfrm>
          <a:off x="631825" y="1109663"/>
          <a:ext cx="10948988"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8153" y="627986"/>
            <a:ext cx="10524665" cy="444332"/>
          </a:xfrm>
        </p:spPr>
        <p:txBody>
          <a:bodyPr/>
          <a:lstStyle/>
          <a:p>
            <a:r>
              <a:rPr lang="en-US" b="1" dirty="0">
                <a:solidFill>
                  <a:schemeClr val="tx1"/>
                </a:solidFill>
              </a:rPr>
              <a:t>Azure </a:t>
            </a:r>
            <a:r>
              <a:rPr lang="en-US" b="1" dirty="0" smtClean="0">
                <a:solidFill>
                  <a:schemeClr val="tx1"/>
                </a:solidFill>
              </a:rPr>
              <a:t>Services</a:t>
            </a:r>
            <a:endParaRPr lang="en-US" b="1" dirty="0">
              <a:solidFill>
                <a:schemeClr val="tx1"/>
              </a:solidFill>
            </a:endParaRPr>
          </a:p>
        </p:txBody>
      </p:sp>
    </p:spTree>
    <p:extLst>
      <p:ext uri="{BB962C8B-B14F-4D97-AF65-F5344CB8AC3E}">
        <p14:creationId xmlns:p14="http://schemas.microsoft.com/office/powerpoint/2010/main" val="1833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7EB293D5-BCB1-4FF2-BB0C-F632E368AA18}"/>
                                            </p:graphicEl>
                                          </p:spTgt>
                                        </p:tgtEl>
                                        <p:attrNameLst>
                                          <p:attrName>style.visibility</p:attrName>
                                        </p:attrNameLst>
                                      </p:cBhvr>
                                      <p:to>
                                        <p:strVal val="visible"/>
                                      </p:to>
                                    </p:set>
                                    <p:anim calcmode="lin" valueType="num">
                                      <p:cBhvr additive="base">
                                        <p:cTn id="7" dur="500" fill="hold"/>
                                        <p:tgtEl>
                                          <p:spTgt spid="6">
                                            <p:graphicEl>
                                              <a:dgm id="{7EB293D5-BCB1-4FF2-BB0C-F632E368AA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EB293D5-BCB1-4FF2-BB0C-F632E368AA1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graphicEl>
                                              <a:dgm id="{27CA1458-61A4-4A4B-B5DF-B5F975B1B076}"/>
                                            </p:graphicEl>
                                          </p:spTgt>
                                        </p:tgtEl>
                                        <p:attrNameLst>
                                          <p:attrName>style.visibility</p:attrName>
                                        </p:attrNameLst>
                                      </p:cBhvr>
                                      <p:to>
                                        <p:strVal val="visible"/>
                                      </p:to>
                                    </p:set>
                                    <p:anim calcmode="lin" valueType="num">
                                      <p:cBhvr additive="base">
                                        <p:cTn id="12" dur="500" fill="hold"/>
                                        <p:tgtEl>
                                          <p:spTgt spid="6">
                                            <p:graphicEl>
                                              <a:dgm id="{27CA1458-61A4-4A4B-B5DF-B5F975B1B076}"/>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graphicEl>
                                              <a:dgm id="{27CA1458-61A4-4A4B-B5DF-B5F975B1B076}"/>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ABC88D5A-2213-41EA-8267-35553FD9A364}"/>
                                            </p:graphicEl>
                                          </p:spTgt>
                                        </p:tgtEl>
                                        <p:attrNameLst>
                                          <p:attrName>style.visibility</p:attrName>
                                        </p:attrNameLst>
                                      </p:cBhvr>
                                      <p:to>
                                        <p:strVal val="visible"/>
                                      </p:to>
                                    </p:set>
                                    <p:anim calcmode="lin" valueType="num">
                                      <p:cBhvr additive="base">
                                        <p:cTn id="17" dur="500" fill="hold"/>
                                        <p:tgtEl>
                                          <p:spTgt spid="6">
                                            <p:graphicEl>
                                              <a:dgm id="{ABC88D5A-2213-41EA-8267-35553FD9A364}"/>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ABC88D5A-2213-41EA-8267-35553FD9A364}"/>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graphicEl>
                                              <a:dgm id="{CB065EB7-0100-4604-B61B-CB3B0EEA79C1}"/>
                                            </p:graphicEl>
                                          </p:spTgt>
                                        </p:tgtEl>
                                        <p:attrNameLst>
                                          <p:attrName>style.visibility</p:attrName>
                                        </p:attrNameLst>
                                      </p:cBhvr>
                                      <p:to>
                                        <p:strVal val="visible"/>
                                      </p:to>
                                    </p:set>
                                    <p:anim calcmode="lin" valueType="num">
                                      <p:cBhvr additive="base">
                                        <p:cTn id="22" dur="500" fill="hold"/>
                                        <p:tgtEl>
                                          <p:spTgt spid="6">
                                            <p:graphicEl>
                                              <a:dgm id="{CB065EB7-0100-4604-B61B-CB3B0EEA79C1}"/>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graphicEl>
                                              <a:dgm id="{CB065EB7-0100-4604-B61B-CB3B0EEA79C1}"/>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A25BCC4E-67E4-49DA-90C8-3003E709B4AB}"/>
                                            </p:graphicEl>
                                          </p:spTgt>
                                        </p:tgtEl>
                                        <p:attrNameLst>
                                          <p:attrName>style.visibility</p:attrName>
                                        </p:attrNameLst>
                                      </p:cBhvr>
                                      <p:to>
                                        <p:strVal val="visible"/>
                                      </p:to>
                                    </p:set>
                                    <p:anim calcmode="lin" valueType="num">
                                      <p:cBhvr additive="base">
                                        <p:cTn id="27" dur="500" fill="hold"/>
                                        <p:tgtEl>
                                          <p:spTgt spid="6">
                                            <p:graphicEl>
                                              <a:dgm id="{A25BCC4E-67E4-49DA-90C8-3003E709B4A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A25BCC4E-67E4-49DA-90C8-3003E709B4AB}"/>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
                                            <p:graphicEl>
                                              <a:dgm id="{C9B36ADA-1D76-4468-BD61-FDC362DCAD82}"/>
                                            </p:graphicEl>
                                          </p:spTgt>
                                        </p:tgtEl>
                                        <p:attrNameLst>
                                          <p:attrName>style.visibility</p:attrName>
                                        </p:attrNameLst>
                                      </p:cBhvr>
                                      <p:to>
                                        <p:strVal val="visible"/>
                                      </p:to>
                                    </p:set>
                                    <p:anim calcmode="lin" valueType="num">
                                      <p:cBhvr additive="base">
                                        <p:cTn id="32" dur="500" fill="hold"/>
                                        <p:tgtEl>
                                          <p:spTgt spid="6">
                                            <p:graphicEl>
                                              <a:dgm id="{C9B36ADA-1D76-4468-BD61-FDC362DCAD8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graphicEl>
                                              <a:dgm id="{C9B36ADA-1D76-4468-BD61-FDC362DCAD82}"/>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
                                            <p:graphicEl>
                                              <a:dgm id="{A57BACF5-17AB-46AB-9375-C5565BB367EA}"/>
                                            </p:graphicEl>
                                          </p:spTgt>
                                        </p:tgtEl>
                                        <p:attrNameLst>
                                          <p:attrName>style.visibility</p:attrName>
                                        </p:attrNameLst>
                                      </p:cBhvr>
                                      <p:to>
                                        <p:strVal val="visible"/>
                                      </p:to>
                                    </p:set>
                                    <p:anim calcmode="lin" valueType="num">
                                      <p:cBhvr additive="base">
                                        <p:cTn id="37" dur="500" fill="hold"/>
                                        <p:tgtEl>
                                          <p:spTgt spid="6">
                                            <p:graphicEl>
                                              <a:dgm id="{A57BACF5-17AB-46AB-9375-C5565BB367E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A57BACF5-17AB-46AB-9375-C5565BB367EA}"/>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
                                            <p:graphicEl>
                                              <a:dgm id="{1983C873-E4AA-4746-9A10-35A452556AD4}"/>
                                            </p:graphicEl>
                                          </p:spTgt>
                                        </p:tgtEl>
                                        <p:attrNameLst>
                                          <p:attrName>style.visibility</p:attrName>
                                        </p:attrNameLst>
                                      </p:cBhvr>
                                      <p:to>
                                        <p:strVal val="visible"/>
                                      </p:to>
                                    </p:set>
                                    <p:anim calcmode="lin" valueType="num">
                                      <p:cBhvr additive="base">
                                        <p:cTn id="42" dur="500" fill="hold"/>
                                        <p:tgtEl>
                                          <p:spTgt spid="6">
                                            <p:graphicEl>
                                              <a:dgm id="{1983C873-E4AA-4746-9A10-35A452556AD4}"/>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graphicEl>
                                              <a:dgm id="{1983C873-E4AA-4746-9A10-35A452556AD4}"/>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6">
                                            <p:graphicEl>
                                              <a:dgm id="{72815BF0-E5BC-4695-8CA0-BBA00E05CED3}"/>
                                            </p:graphicEl>
                                          </p:spTgt>
                                        </p:tgtEl>
                                        <p:attrNameLst>
                                          <p:attrName>style.visibility</p:attrName>
                                        </p:attrNameLst>
                                      </p:cBhvr>
                                      <p:to>
                                        <p:strVal val="visible"/>
                                      </p:to>
                                    </p:set>
                                    <p:anim calcmode="lin" valueType="num">
                                      <p:cBhvr additive="base">
                                        <p:cTn id="47" dur="500" fill="hold"/>
                                        <p:tgtEl>
                                          <p:spTgt spid="6">
                                            <p:graphicEl>
                                              <a:dgm id="{72815BF0-E5BC-4695-8CA0-BBA00E05CED3}"/>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graphicEl>
                                              <a:dgm id="{72815BF0-E5BC-4695-8CA0-BBA00E05CED3}"/>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6">
                                            <p:graphicEl>
                                              <a:dgm id="{CEAF22B7-98A1-43ED-9E98-D543F8B82F46}"/>
                                            </p:graphicEl>
                                          </p:spTgt>
                                        </p:tgtEl>
                                        <p:attrNameLst>
                                          <p:attrName>style.visibility</p:attrName>
                                        </p:attrNameLst>
                                      </p:cBhvr>
                                      <p:to>
                                        <p:strVal val="visible"/>
                                      </p:to>
                                    </p:set>
                                    <p:anim calcmode="lin" valueType="num">
                                      <p:cBhvr additive="base">
                                        <p:cTn id="52" dur="500" fill="hold"/>
                                        <p:tgtEl>
                                          <p:spTgt spid="6">
                                            <p:graphicEl>
                                              <a:dgm id="{CEAF22B7-98A1-43ED-9E98-D543F8B82F46}"/>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graphicEl>
                                              <a:dgm id="{CEAF22B7-98A1-43ED-9E98-D543F8B82F46}"/>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6">
                                            <p:graphicEl>
                                              <a:dgm id="{30665C86-D41B-4DF8-AFDD-752C5BF6F515}"/>
                                            </p:graphicEl>
                                          </p:spTgt>
                                        </p:tgtEl>
                                        <p:attrNameLst>
                                          <p:attrName>style.visibility</p:attrName>
                                        </p:attrNameLst>
                                      </p:cBhvr>
                                      <p:to>
                                        <p:strVal val="visible"/>
                                      </p:to>
                                    </p:set>
                                    <p:anim calcmode="lin" valueType="num">
                                      <p:cBhvr additive="base">
                                        <p:cTn id="57" dur="500" fill="hold"/>
                                        <p:tgtEl>
                                          <p:spTgt spid="6">
                                            <p:graphicEl>
                                              <a:dgm id="{30665C86-D41B-4DF8-AFDD-752C5BF6F515}"/>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graphicEl>
                                              <a:dgm id="{30665C86-D41B-4DF8-AFDD-752C5BF6F51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Deep Cloud and Data Center Expertise</a:t>
            </a:r>
            <a:endParaRPr lang="en-US" dirty="0"/>
          </a:p>
        </p:txBody>
      </p:sp>
      <p:pic>
        <p:nvPicPr>
          <p:cNvPr id="21" name="Picture 2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0709" y="1928048"/>
            <a:ext cx="8101291" cy="4560655"/>
          </a:xfrm>
          <a:prstGeom prst="rect">
            <a:avLst/>
          </a:prstGeom>
        </p:spPr>
      </p:pic>
      <p:sp>
        <p:nvSpPr>
          <p:cNvPr id="22" name="TextBox 21"/>
          <p:cNvSpPr txBox="1"/>
          <p:nvPr/>
        </p:nvSpPr>
        <p:spPr>
          <a:xfrm>
            <a:off x="4852709" y="1645069"/>
            <a:ext cx="7339291" cy="338554"/>
          </a:xfrm>
          <a:prstGeom prst="rect">
            <a:avLst/>
          </a:prstGeom>
          <a:noFill/>
        </p:spPr>
        <p:txBody>
          <a:bodyPr wrap="square" rtlCol="0">
            <a:spAutoFit/>
          </a:bodyPr>
          <a:lstStyle/>
          <a:p>
            <a:r>
              <a:rPr lang="en-US" sz="1600" b="1" dirty="0" smtClean="0">
                <a:solidFill>
                  <a:srgbClr val="18BCEB"/>
                </a:solidFill>
                <a:latin typeface="Work Sans"/>
              </a:rPr>
              <a:t>Cloud and Automation Maturity Scale - </a:t>
            </a:r>
            <a:r>
              <a:rPr lang="en-US" sz="1600" dirty="0" smtClean="0">
                <a:solidFill>
                  <a:srgbClr val="18BCEB"/>
                </a:solidFill>
                <a:latin typeface="Work Sans"/>
              </a:rPr>
              <a:t>It’s about the end customer’s goal</a:t>
            </a:r>
            <a:endParaRPr lang="en-US" sz="1600" dirty="0">
              <a:solidFill>
                <a:srgbClr val="18BCEB"/>
              </a:solidFill>
              <a:latin typeface="Work Sans"/>
            </a:endParaRPr>
          </a:p>
        </p:txBody>
      </p:sp>
      <p:sp>
        <p:nvSpPr>
          <p:cNvPr id="7" name="Text Placeholder 3"/>
          <p:cNvSpPr txBox="1">
            <a:spLocks/>
          </p:cNvSpPr>
          <p:nvPr/>
        </p:nvSpPr>
        <p:spPr>
          <a:xfrm>
            <a:off x="262418" y="1645069"/>
            <a:ext cx="3699982" cy="410391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2000" dirty="0" smtClean="0"/>
              <a:t>Designed </a:t>
            </a:r>
            <a:r>
              <a:rPr lang="en-US" sz="2000" dirty="0"/>
              <a:t>from the onset to help an organization achieve their goals at various stages on the cloud continuum ─ private, public, hybrid and software defined data center (SDDC).</a:t>
            </a:r>
          </a:p>
          <a:p>
            <a:pPr marL="290513" indent="-290513"/>
            <a:r>
              <a:rPr lang="en-US" sz="2000" dirty="0" smtClean="0"/>
              <a:t>Work </a:t>
            </a:r>
            <a:r>
              <a:rPr lang="en-US" sz="2000" dirty="0"/>
              <a:t>with our partners and their customers to choose the right mix of cloud platforms and environments.</a:t>
            </a:r>
          </a:p>
          <a:p>
            <a:pPr marL="290513" indent="-290513"/>
            <a:r>
              <a:rPr lang="en-US" sz="2000" dirty="0"/>
              <a:t>Address individual customer requirements at any stage of the cloud journey</a:t>
            </a:r>
            <a:r>
              <a:rPr lang="en-US" sz="2000" dirty="0" smtClean="0"/>
              <a:t>.</a:t>
            </a:r>
            <a:endParaRPr lang="en-US" sz="1600" dirty="0"/>
          </a:p>
        </p:txBody>
      </p:sp>
    </p:spTree>
    <p:extLst>
      <p:ext uri="{BB962C8B-B14F-4D97-AF65-F5344CB8AC3E}">
        <p14:creationId xmlns:p14="http://schemas.microsoft.com/office/powerpoint/2010/main" val="193695798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626"/>
            <a:ext cx="10524665" cy="444332"/>
          </a:xfrm>
        </p:spPr>
        <p:txBody>
          <a:bodyPr/>
          <a:lstStyle/>
          <a:p>
            <a:r>
              <a:rPr lang="en-US" dirty="0" smtClean="0"/>
              <a:t>Migration Success Story</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 y="685800"/>
            <a:ext cx="11147967" cy="5783660"/>
          </a:xfrm>
          <a:prstGeom prst="rect">
            <a:avLst/>
          </a:prstGeom>
        </p:spPr>
      </p:pic>
    </p:spTree>
    <p:extLst>
      <p:ext uri="{BB962C8B-B14F-4D97-AF65-F5344CB8AC3E}">
        <p14:creationId xmlns:p14="http://schemas.microsoft.com/office/powerpoint/2010/main" val="105276274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ppt/theme/theme12.xml><?xml version="1.0" encoding="utf-8"?>
<a:theme xmlns:a="http://schemas.openxmlformats.org/drawingml/2006/main" name="7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ppt/theme/theme13.xml><?xml version="1.0" encoding="utf-8"?>
<a:theme xmlns:a="http://schemas.openxmlformats.org/drawingml/2006/main" name="1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14973</TotalTime>
  <Words>1756</Words>
  <Application>Microsoft Office PowerPoint</Application>
  <PresentationFormat>Widescreen</PresentationFormat>
  <Paragraphs>183</Paragraphs>
  <Slides>16</Slides>
  <Notes>11</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16</vt:i4>
      </vt:variant>
    </vt:vector>
  </HeadingPairs>
  <TitlesOfParts>
    <vt:vector size="44" baseType="lpstr">
      <vt:lpstr>Arial</vt:lpstr>
      <vt:lpstr>Calibri</vt:lpstr>
      <vt:lpstr>Corbel</vt:lpstr>
      <vt:lpstr>Helvetica Neue</vt:lpstr>
      <vt:lpstr>Helvetica Neue Thin</vt:lpstr>
      <vt:lpstr>Open Sans</vt:lpstr>
      <vt:lpstr>PMingLiU</vt:lpstr>
      <vt:lpstr>Times New Roman</vt:lpstr>
      <vt:lpstr>Webdings</vt:lpstr>
      <vt:lpstr>Wingdings</vt:lpstr>
      <vt:lpstr>Work Sans</vt:lpstr>
      <vt:lpstr>Work Sans Light</vt:lpstr>
      <vt:lpstr>Title Slide</vt:lpstr>
      <vt:lpstr>Divider</vt:lpstr>
      <vt:lpstr>Agenda </vt:lpstr>
      <vt:lpstr>Content Text</vt:lpstr>
      <vt:lpstr>1_Content Text</vt:lpstr>
      <vt:lpstr>2_Content Text</vt:lpstr>
      <vt:lpstr>Smart Art Placeholder</vt:lpstr>
      <vt:lpstr>Pie Chart with image</vt:lpstr>
      <vt:lpstr>2_Body</vt:lpstr>
      <vt:lpstr>1_Divider</vt:lpstr>
      <vt:lpstr>3_Body</vt:lpstr>
      <vt:lpstr>7_Body</vt:lpstr>
      <vt:lpstr>1_Body</vt:lpstr>
      <vt:lpstr>2_Divider</vt:lpstr>
      <vt:lpstr>4_Body</vt:lpstr>
      <vt:lpstr>3_Divider</vt:lpstr>
      <vt:lpstr>Supplement Your   Cloud Services with Tech Data</vt:lpstr>
      <vt:lpstr>Introducing the Cloud Services &amp; Automation Info Kit</vt:lpstr>
      <vt:lpstr>Who is the Tech Data Cloud Services &amp; Automation (C&amp;A)  Team?</vt:lpstr>
      <vt:lpstr>Why Sell Tech Data Cloud Services?</vt:lpstr>
      <vt:lpstr>Tech Data Cloud Services Span Customer Lifecycle</vt:lpstr>
      <vt:lpstr>AWS Services</vt:lpstr>
      <vt:lpstr>Azure Services</vt:lpstr>
      <vt:lpstr>Deep Cloud and Data Center Expertise</vt:lpstr>
      <vt:lpstr>Migration Success Story</vt:lpstr>
      <vt:lpstr>Lead with Services to Simplify and Speed Customer Cloud Adoption</vt:lpstr>
      <vt:lpstr>Enable Hybrid Cloud</vt:lpstr>
      <vt:lpstr>Customers May Lack the Time, Staff, or Expertise to Embrace Cloud </vt:lpstr>
      <vt:lpstr>Ask – Then Listen </vt:lpstr>
      <vt:lpstr>Learn As You Go</vt:lpstr>
      <vt:lpstr>Cloud Services Sales Tools and Resources </vt:lpstr>
      <vt:lpstr>PowerPoint Presentation</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Martinez, Ashley</cp:lastModifiedBy>
  <cp:revision>1070</cp:revision>
  <cp:lastPrinted>2017-08-09T18:33:39Z</cp:lastPrinted>
  <dcterms:created xsi:type="dcterms:W3CDTF">2017-08-01T17:35:13Z</dcterms:created>
  <dcterms:modified xsi:type="dcterms:W3CDTF">2019-03-13T21:08:17Z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iteId">
    <vt:lpwstr>7fe14ab6-8f5d-4139-84bf-cd8aed0ee6b9</vt:lpwstr>
  </property>
  <property fmtid="{D5CDD505-2E9C-101B-9397-08002B2CF9AE}" pid="4" name="MSIP_Label_3a23c400-78e7-4d42-982d-273adef68ef9_Owner">
    <vt:lpwstr>katherine.schauer@techdata.com</vt:lpwstr>
  </property>
  <property fmtid="{D5CDD505-2E9C-101B-9397-08002B2CF9AE}" pid="5" name="MSIP_Label_3a23c400-78e7-4d42-982d-273adef68ef9_SetDate">
    <vt:lpwstr>2019-03-05T20:45:53.5803313Z</vt:lpwstr>
  </property>
  <property fmtid="{D5CDD505-2E9C-101B-9397-08002B2CF9AE}" pid="6" name="MSIP_Label_3a23c400-78e7-4d42-982d-273adef68ef9_Name">
    <vt:lpwstr>Internal Use</vt:lpwstr>
  </property>
  <property fmtid="{D5CDD505-2E9C-101B-9397-08002B2CF9AE}" pid="7" name="MSIP_Label_3a23c400-78e7-4d42-982d-273adef68ef9_Application">
    <vt:lpwstr>Microsoft Azure Information Protection</vt:lpwstr>
  </property>
  <property fmtid="{D5CDD505-2E9C-101B-9397-08002B2CF9AE}" pid="8" name="MSIP_Label_3a23c400-78e7-4d42-982d-273adef68ef9_Extended_MSFT_Method">
    <vt:lpwstr>Automatic</vt:lpwstr>
  </property>
  <property fmtid="{D5CDD505-2E9C-101B-9397-08002B2CF9AE}" pid="9" name="Sensitivity">
    <vt:lpwstr>Internal Use</vt:lpwstr>
  </property>
</Properties>
</file>